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re Sugar" charset="1" panose="00000000000000000000"/>
      <p:regular r:id="rId22"/>
    </p:embeddedFont>
    <p:embeddedFont>
      <p:font typeface="More Sugar Thin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3.png" Type="http://schemas.openxmlformats.org/officeDocument/2006/relationships/image"/><Relationship Id="rId5" Target="../media/image54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55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7.pn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Relationship Id="rId8" Target="../media/image28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jpeg" Type="http://schemas.openxmlformats.org/officeDocument/2006/relationships/image"/><Relationship Id="rId7" Target="../media/image36.jpeg" Type="http://schemas.openxmlformats.org/officeDocument/2006/relationships/image"/><Relationship Id="rId8" Target="../media/image3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9792">
            <a:off x="12199082" y="1241396"/>
            <a:ext cx="8917912" cy="8480123"/>
          </a:xfrm>
          <a:custGeom>
            <a:avLst/>
            <a:gdLst/>
            <a:ahLst/>
            <a:cxnLst/>
            <a:rect r="r" b="b" t="t" l="l"/>
            <a:pathLst>
              <a:path h="8480123" w="8917912">
                <a:moveTo>
                  <a:pt x="0" y="0"/>
                </a:moveTo>
                <a:lnTo>
                  <a:pt x="8917912" y="0"/>
                </a:lnTo>
                <a:lnTo>
                  <a:pt x="8917912" y="8480124"/>
                </a:lnTo>
                <a:lnTo>
                  <a:pt x="0" y="848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5931">
            <a:off x="11674101" y="-939978"/>
            <a:ext cx="7855627" cy="11279504"/>
            <a:chOff x="0" y="0"/>
            <a:chExt cx="4137660" cy="5941060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-1189866" y="432846"/>
              <a:ext cx="6334760" cy="4956810"/>
            </a:xfrm>
            <a:custGeom>
              <a:avLst/>
              <a:gdLst/>
              <a:ahLst/>
              <a:cxnLst/>
              <a:rect r="r" b="b" t="t" l="l"/>
              <a:pathLst>
                <a:path h="4956810" w="6334760">
                  <a:moveTo>
                    <a:pt x="824230" y="4194810"/>
                  </a:moveTo>
                  <a:cubicBezTo>
                    <a:pt x="146050" y="3439160"/>
                    <a:pt x="0" y="2043430"/>
                    <a:pt x="1047750" y="1540510"/>
                  </a:cubicBezTo>
                  <a:cubicBezTo>
                    <a:pt x="1484630" y="1342390"/>
                    <a:pt x="1979930" y="1449070"/>
                    <a:pt x="2440940" y="1390650"/>
                  </a:cubicBezTo>
                  <a:cubicBezTo>
                    <a:pt x="3079750" y="1309370"/>
                    <a:pt x="3562350" y="816610"/>
                    <a:pt x="4147820" y="594360"/>
                  </a:cubicBezTo>
                  <a:cubicBezTo>
                    <a:pt x="5591810" y="0"/>
                    <a:pt x="6334760" y="1640840"/>
                    <a:pt x="6216650" y="2834640"/>
                  </a:cubicBezTo>
                  <a:cubicBezTo>
                    <a:pt x="6215380" y="3460750"/>
                    <a:pt x="6047740" y="4194810"/>
                    <a:pt x="5431790" y="4489450"/>
                  </a:cubicBezTo>
                  <a:cubicBezTo>
                    <a:pt x="4765040" y="4790440"/>
                    <a:pt x="4028440" y="4417060"/>
                    <a:pt x="3336290" y="4403090"/>
                  </a:cubicBezTo>
                  <a:cubicBezTo>
                    <a:pt x="2500630" y="4385310"/>
                    <a:pt x="1489710" y="4956810"/>
                    <a:pt x="824230" y="4194810"/>
                  </a:cubicBezTo>
                  <a:close/>
                </a:path>
              </a:pathLst>
            </a:custGeom>
            <a:blipFill>
              <a:blip r:embed="rId4"/>
              <a:stretch>
                <a:fillRect l="-24906" t="-21782" r="-24906" b="-2178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020106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2803" y="762236"/>
            <a:ext cx="2015748" cy="1370709"/>
          </a:xfrm>
          <a:custGeom>
            <a:avLst/>
            <a:gdLst/>
            <a:ahLst/>
            <a:cxnLst/>
            <a:rect r="r" b="b" t="t" l="l"/>
            <a:pathLst>
              <a:path h="1370709" w="2015748">
                <a:moveTo>
                  <a:pt x="0" y="0"/>
                </a:moveTo>
                <a:lnTo>
                  <a:pt x="2015748" y="0"/>
                </a:lnTo>
                <a:lnTo>
                  <a:pt x="2015748" y="1370708"/>
                </a:lnTo>
                <a:lnTo>
                  <a:pt x="0" y="1370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604852">
            <a:off x="178508" y="8834374"/>
            <a:ext cx="1842695" cy="1253033"/>
          </a:xfrm>
          <a:custGeom>
            <a:avLst/>
            <a:gdLst/>
            <a:ahLst/>
            <a:cxnLst/>
            <a:rect r="r" b="b" t="t" l="l"/>
            <a:pathLst>
              <a:path h="1253033" w="1842695">
                <a:moveTo>
                  <a:pt x="0" y="0"/>
                </a:moveTo>
                <a:lnTo>
                  <a:pt x="1842695" y="0"/>
                </a:lnTo>
                <a:lnTo>
                  <a:pt x="1842695" y="1253033"/>
                </a:lnTo>
                <a:lnTo>
                  <a:pt x="0" y="1253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3002" y="8372574"/>
            <a:ext cx="3159801" cy="3159801"/>
          </a:xfrm>
          <a:custGeom>
            <a:avLst/>
            <a:gdLst/>
            <a:ahLst/>
            <a:cxnLst/>
            <a:rect r="r" b="b" t="t" l="l"/>
            <a:pathLst>
              <a:path h="3159801" w="3159801">
                <a:moveTo>
                  <a:pt x="0" y="0"/>
                </a:moveTo>
                <a:lnTo>
                  <a:pt x="3159801" y="0"/>
                </a:lnTo>
                <a:lnTo>
                  <a:pt x="3159801" y="3159801"/>
                </a:lnTo>
                <a:lnTo>
                  <a:pt x="0" y="31598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99855" y="2915070"/>
            <a:ext cx="9061754" cy="39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3"/>
              </a:lnSpc>
            </a:pPr>
            <a:r>
              <a:rPr lang="en-US" sz="7593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Sistema de Gestión Médica y Administrativa para Club Entre Patitas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1010" y="2334680"/>
            <a:ext cx="11741157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37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INGENIERÍA DE SOFTWARE I</a:t>
            </a:r>
          </a:p>
          <a:p>
            <a:pPr algn="l">
              <a:lnSpc>
                <a:spcPts val="37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71010" y="7091306"/>
            <a:ext cx="2735877" cy="172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Alejandro Matus Silva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Rosita Acuña Ramírez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Marcos Lazo Varela</a:t>
            </a:r>
          </a:p>
          <a:p>
            <a:pPr algn="l">
              <a:lnSpc>
                <a:spcPts val="1468"/>
              </a:lnSpc>
            </a:pPr>
          </a:p>
          <a:p>
            <a:pPr algn="l">
              <a:lnSpc>
                <a:spcPts val="1468"/>
              </a:lnSpc>
            </a:pPr>
          </a:p>
          <a:p>
            <a:pPr algn="l">
              <a:lnSpc>
                <a:spcPts val="146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937387" y="7091306"/>
            <a:ext cx="2726382" cy="1162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Alonso Molina Zepeda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Bastián Erazo Muñoz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Whitney Otaegui Adrian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1010" y="6756022"/>
            <a:ext cx="5563915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Líder: Catalina de la Fuente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85036" y="7279355"/>
            <a:ext cx="4171345" cy="4171345"/>
          </a:xfrm>
          <a:custGeom>
            <a:avLst/>
            <a:gdLst/>
            <a:ahLst/>
            <a:cxnLst/>
            <a:rect r="r" b="b" t="t" l="l"/>
            <a:pathLst>
              <a:path h="4171345" w="4171345">
                <a:moveTo>
                  <a:pt x="0" y="0"/>
                </a:moveTo>
                <a:lnTo>
                  <a:pt x="4171344" y="0"/>
                </a:lnTo>
                <a:lnTo>
                  <a:pt x="4171344" y="4171345"/>
                </a:lnTo>
                <a:lnTo>
                  <a:pt x="0" y="4171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00078" y="4530847"/>
            <a:ext cx="4569883" cy="456988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5238" t="0" r="-4523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477269" y="1184125"/>
            <a:ext cx="3782031" cy="37820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626" t="0" r="-2462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103995" y="-1544453"/>
            <a:ext cx="3504770" cy="3504770"/>
          </a:xfrm>
          <a:custGeom>
            <a:avLst/>
            <a:gdLst/>
            <a:ahLst/>
            <a:cxnLst/>
            <a:rect r="r" b="b" t="t" l="l"/>
            <a:pathLst>
              <a:path h="3504770" w="3504770">
                <a:moveTo>
                  <a:pt x="0" y="0"/>
                </a:moveTo>
                <a:lnTo>
                  <a:pt x="3504771" y="0"/>
                </a:lnTo>
                <a:lnTo>
                  <a:pt x="3504771" y="3504770"/>
                </a:lnTo>
                <a:lnTo>
                  <a:pt x="0" y="3504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118790">
            <a:off x="147446" y="5731067"/>
            <a:ext cx="1402347" cy="953596"/>
          </a:xfrm>
          <a:custGeom>
            <a:avLst/>
            <a:gdLst/>
            <a:ahLst/>
            <a:cxnLst/>
            <a:rect r="r" b="b" t="t" l="l"/>
            <a:pathLst>
              <a:path h="953596" w="1402347">
                <a:moveTo>
                  <a:pt x="0" y="0"/>
                </a:moveTo>
                <a:lnTo>
                  <a:pt x="1402347" y="0"/>
                </a:lnTo>
                <a:lnTo>
                  <a:pt x="1402347" y="953595"/>
                </a:lnTo>
                <a:lnTo>
                  <a:pt x="0" y="953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86258" y="1030240"/>
            <a:ext cx="1402347" cy="953596"/>
          </a:xfrm>
          <a:custGeom>
            <a:avLst/>
            <a:gdLst/>
            <a:ahLst/>
            <a:cxnLst/>
            <a:rect r="r" b="b" t="t" l="l"/>
            <a:pathLst>
              <a:path h="953596" w="1402347">
                <a:moveTo>
                  <a:pt x="0" y="0"/>
                </a:moveTo>
                <a:lnTo>
                  <a:pt x="1402347" y="0"/>
                </a:lnTo>
                <a:lnTo>
                  <a:pt x="1402347" y="953596"/>
                </a:lnTo>
                <a:lnTo>
                  <a:pt x="0" y="953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20106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032566"/>
            <a:ext cx="12656336" cy="120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89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Requerimientos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575610"/>
            <a:ext cx="9139730" cy="23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Requerimientos Funcionales (57)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Definen qué hará el sistema.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Por ejemplo: </a:t>
            </a: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Registro de pacientes, gestión de citas, historiales clínicos, pagos, roles de usuario.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01388" y="6560701"/>
            <a:ext cx="9139730" cy="23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Requerimientos No Funcionales (24)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Definen cómo será el sistema.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Por e</a:t>
            </a: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jemplo: Seguridad, rendimiento, usabilidad, compatibilidad, cumplimiento normativo.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1995" y="685268"/>
            <a:ext cx="9334610" cy="8774533"/>
          </a:xfrm>
          <a:custGeom>
            <a:avLst/>
            <a:gdLst/>
            <a:ahLst/>
            <a:cxnLst/>
            <a:rect r="r" b="b" t="t" l="l"/>
            <a:pathLst>
              <a:path h="8774533" w="9334610">
                <a:moveTo>
                  <a:pt x="0" y="0"/>
                </a:moveTo>
                <a:lnTo>
                  <a:pt x="9334610" y="0"/>
                </a:lnTo>
                <a:lnTo>
                  <a:pt x="9334610" y="8774534"/>
                </a:lnTo>
                <a:lnTo>
                  <a:pt x="0" y="877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97705" y="8755048"/>
            <a:ext cx="1406043" cy="956109"/>
          </a:xfrm>
          <a:custGeom>
            <a:avLst/>
            <a:gdLst/>
            <a:ahLst/>
            <a:cxnLst/>
            <a:rect r="r" b="b" t="t" l="l"/>
            <a:pathLst>
              <a:path h="956109" w="1406043">
                <a:moveTo>
                  <a:pt x="0" y="0"/>
                </a:moveTo>
                <a:lnTo>
                  <a:pt x="1406042" y="0"/>
                </a:lnTo>
                <a:lnTo>
                  <a:pt x="1406042" y="956109"/>
                </a:lnTo>
                <a:lnTo>
                  <a:pt x="0" y="956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504">
            <a:off x="12197437" y="539469"/>
            <a:ext cx="1406043" cy="956109"/>
          </a:xfrm>
          <a:custGeom>
            <a:avLst/>
            <a:gdLst/>
            <a:ahLst/>
            <a:cxnLst/>
            <a:rect r="r" b="b" t="t" l="l"/>
            <a:pathLst>
              <a:path h="956109" w="1406043">
                <a:moveTo>
                  <a:pt x="0" y="0"/>
                </a:moveTo>
                <a:lnTo>
                  <a:pt x="1406043" y="0"/>
                </a:lnTo>
                <a:lnTo>
                  <a:pt x="1406043" y="956109"/>
                </a:lnTo>
                <a:lnTo>
                  <a:pt x="0" y="956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521762">
            <a:off x="16832999" y="5743797"/>
            <a:ext cx="1114281" cy="757711"/>
          </a:xfrm>
          <a:custGeom>
            <a:avLst/>
            <a:gdLst/>
            <a:ahLst/>
            <a:cxnLst/>
            <a:rect r="r" b="b" t="t" l="l"/>
            <a:pathLst>
              <a:path h="757711" w="1114281">
                <a:moveTo>
                  <a:pt x="0" y="0"/>
                </a:moveTo>
                <a:lnTo>
                  <a:pt x="1114281" y="0"/>
                </a:lnTo>
                <a:lnTo>
                  <a:pt x="1114281" y="757710"/>
                </a:lnTo>
                <a:lnTo>
                  <a:pt x="0" y="75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10361" y="8866708"/>
            <a:ext cx="3514007" cy="3514007"/>
          </a:xfrm>
          <a:custGeom>
            <a:avLst/>
            <a:gdLst/>
            <a:ahLst/>
            <a:cxnLst/>
            <a:rect r="r" b="b" t="t" l="l"/>
            <a:pathLst>
              <a:path h="3514007" w="3514007">
                <a:moveTo>
                  <a:pt x="0" y="0"/>
                </a:moveTo>
                <a:lnTo>
                  <a:pt x="3514008" y="0"/>
                </a:lnTo>
                <a:lnTo>
                  <a:pt x="3514008" y="3514007"/>
                </a:lnTo>
                <a:lnTo>
                  <a:pt x="0" y="35140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92033" y="-2688443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60" y="0"/>
                </a:lnTo>
                <a:lnTo>
                  <a:pt x="6591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21941" y="5588357"/>
            <a:ext cx="7052882" cy="4698983"/>
          </a:xfrm>
          <a:custGeom>
            <a:avLst/>
            <a:gdLst/>
            <a:ahLst/>
            <a:cxnLst/>
            <a:rect r="r" b="b" t="t" l="l"/>
            <a:pathLst>
              <a:path h="4698983" w="7052882">
                <a:moveTo>
                  <a:pt x="0" y="0"/>
                </a:moveTo>
                <a:lnTo>
                  <a:pt x="7052882" y="0"/>
                </a:lnTo>
                <a:lnTo>
                  <a:pt x="7052882" y="4698982"/>
                </a:lnTo>
                <a:lnTo>
                  <a:pt x="0" y="4698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4200" y="2112826"/>
            <a:ext cx="14542703" cy="120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89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Casos de Uso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842091"/>
            <a:ext cx="7235852" cy="4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533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33 Casos de uso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76907"/>
            <a:ext cx="7002491" cy="55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04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Gestión de Pacientes y Ficha Clínica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79083"/>
            <a:ext cx="7002491" cy="55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04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Agendamiento y Citas Médicas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200" y="5843473"/>
            <a:ext cx="7002491" cy="55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04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Gestión Financiera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983807"/>
            <a:ext cx="7002491" cy="55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04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Gestión de Usuarios y Seguridad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60256" y="3369203"/>
            <a:ext cx="6999552" cy="5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8"/>
              </a:lnSpc>
            </a:pPr>
            <a:r>
              <a:rPr lang="en-US" sz="303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Comunicación y Ménsajeria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57583" y="4478888"/>
            <a:ext cx="6999552" cy="5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8"/>
              </a:lnSpc>
            </a:pPr>
            <a:r>
              <a:rPr lang="en-US" sz="303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Documentos, Recetas y Exportaciones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60256" y="5843279"/>
            <a:ext cx="6999552" cy="5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8"/>
              </a:lnSpc>
            </a:pPr>
            <a:r>
              <a:rPr lang="en-US" sz="303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Accesos del Tutor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57583" y="6983612"/>
            <a:ext cx="6999552" cy="5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8"/>
              </a:lnSpc>
            </a:pPr>
            <a:r>
              <a:rPr lang="en-US" sz="303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Configuraciones Generales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978342"/>
            <a:ext cx="7235852" cy="4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533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6 Casos de uso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4200" y="6317595"/>
            <a:ext cx="7235852" cy="4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533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2 Casos de uso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53484" y="3825625"/>
            <a:ext cx="7232814" cy="47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532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2 Casos de uso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4200" y="7456695"/>
            <a:ext cx="7235852" cy="47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533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5 Casos de uso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53484" y="4961107"/>
            <a:ext cx="7232814" cy="47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532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5 Casos de uso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60256" y="6275528"/>
            <a:ext cx="7232814" cy="47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532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3 Casos de uso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57583" y="7466025"/>
            <a:ext cx="7232814" cy="47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532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2 Casos de uso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54393" y="7900488"/>
            <a:ext cx="3521287" cy="3521287"/>
          </a:xfrm>
          <a:custGeom>
            <a:avLst/>
            <a:gdLst/>
            <a:ahLst/>
            <a:cxnLst/>
            <a:rect r="r" b="b" t="t" l="l"/>
            <a:pathLst>
              <a:path h="3521287" w="3521287">
                <a:moveTo>
                  <a:pt x="0" y="0"/>
                </a:moveTo>
                <a:lnTo>
                  <a:pt x="3521287" y="0"/>
                </a:lnTo>
                <a:lnTo>
                  <a:pt x="3521287" y="3521288"/>
                </a:lnTo>
                <a:lnTo>
                  <a:pt x="0" y="352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2621" y="6059674"/>
            <a:ext cx="3521287" cy="3521287"/>
          </a:xfrm>
          <a:custGeom>
            <a:avLst/>
            <a:gdLst/>
            <a:ahLst/>
            <a:cxnLst/>
            <a:rect r="r" b="b" t="t" l="l"/>
            <a:pathLst>
              <a:path h="3521287" w="3521287">
                <a:moveTo>
                  <a:pt x="0" y="0"/>
                </a:moveTo>
                <a:lnTo>
                  <a:pt x="3521287" y="0"/>
                </a:lnTo>
                <a:lnTo>
                  <a:pt x="3521287" y="3521287"/>
                </a:lnTo>
                <a:lnTo>
                  <a:pt x="0" y="352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118790">
            <a:off x="15252589" y="3057994"/>
            <a:ext cx="1408956" cy="958090"/>
          </a:xfrm>
          <a:custGeom>
            <a:avLst/>
            <a:gdLst/>
            <a:ahLst/>
            <a:cxnLst/>
            <a:rect r="r" b="b" t="t" l="l"/>
            <a:pathLst>
              <a:path h="958090" w="1408956">
                <a:moveTo>
                  <a:pt x="0" y="0"/>
                </a:moveTo>
                <a:lnTo>
                  <a:pt x="1408956" y="0"/>
                </a:lnTo>
                <a:lnTo>
                  <a:pt x="1408956" y="958089"/>
                </a:lnTo>
                <a:lnTo>
                  <a:pt x="0" y="958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996079">
            <a:off x="13471326" y="-2477820"/>
            <a:ext cx="6874687" cy="4291674"/>
          </a:xfrm>
          <a:custGeom>
            <a:avLst/>
            <a:gdLst/>
            <a:ahLst/>
            <a:cxnLst/>
            <a:rect r="r" b="b" t="t" l="l"/>
            <a:pathLst>
              <a:path h="4291674" w="6874687">
                <a:moveTo>
                  <a:pt x="6874687" y="0"/>
                </a:moveTo>
                <a:lnTo>
                  <a:pt x="0" y="0"/>
                </a:lnTo>
                <a:lnTo>
                  <a:pt x="0" y="4291674"/>
                </a:lnTo>
                <a:lnTo>
                  <a:pt x="6874687" y="4291674"/>
                </a:lnTo>
                <a:lnTo>
                  <a:pt x="68746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67622">
            <a:off x="-1916637" y="-1538436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60" y="0"/>
                </a:lnTo>
                <a:lnTo>
                  <a:pt x="6591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38804" y="1224749"/>
            <a:ext cx="8210393" cy="7837502"/>
            <a:chOff x="0" y="0"/>
            <a:chExt cx="773549" cy="7384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3549" cy="738417"/>
            </a:xfrm>
            <a:custGeom>
              <a:avLst/>
              <a:gdLst/>
              <a:ahLst/>
              <a:cxnLst/>
              <a:rect r="r" b="b" t="t" l="l"/>
              <a:pathLst>
                <a:path h="738417" w="773549">
                  <a:moveTo>
                    <a:pt x="0" y="0"/>
                  </a:moveTo>
                  <a:lnTo>
                    <a:pt x="773549" y="0"/>
                  </a:lnTo>
                  <a:lnTo>
                    <a:pt x="773549" y="738417"/>
                  </a:lnTo>
                  <a:lnTo>
                    <a:pt x="0" y="7384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D5CCB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73549" cy="776517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120484">
            <a:off x="2445106" y="8383379"/>
            <a:ext cx="1408956" cy="958090"/>
          </a:xfrm>
          <a:custGeom>
            <a:avLst/>
            <a:gdLst/>
            <a:ahLst/>
            <a:cxnLst/>
            <a:rect r="r" b="b" t="t" l="l"/>
            <a:pathLst>
              <a:path h="958090" w="1408956">
                <a:moveTo>
                  <a:pt x="0" y="0"/>
                </a:moveTo>
                <a:lnTo>
                  <a:pt x="1408956" y="0"/>
                </a:lnTo>
                <a:lnTo>
                  <a:pt x="1408956" y="958090"/>
                </a:lnTo>
                <a:lnTo>
                  <a:pt x="0" y="958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60452" y="1424576"/>
            <a:ext cx="7791603" cy="7437847"/>
          </a:xfrm>
          <a:custGeom>
            <a:avLst/>
            <a:gdLst/>
            <a:ahLst/>
            <a:cxnLst/>
            <a:rect r="r" b="b" t="t" l="l"/>
            <a:pathLst>
              <a:path h="7437847" w="7791603">
                <a:moveTo>
                  <a:pt x="0" y="0"/>
                </a:moveTo>
                <a:lnTo>
                  <a:pt x="7791602" y="0"/>
                </a:lnTo>
                <a:lnTo>
                  <a:pt x="7791602" y="7437848"/>
                </a:lnTo>
                <a:lnTo>
                  <a:pt x="0" y="74378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288" r="0" b="-2288"/>
            </a:stretch>
          </a:blipFill>
          <a:ln w="28575" cap="sq">
            <a:solidFill>
              <a:srgbClr val="9B7D40"/>
            </a:solidFill>
            <a:prstDash val="sysDot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0614" y="8276739"/>
            <a:ext cx="3752497" cy="3752497"/>
          </a:xfrm>
          <a:custGeom>
            <a:avLst/>
            <a:gdLst/>
            <a:ahLst/>
            <a:cxnLst/>
            <a:rect r="r" b="b" t="t" l="l"/>
            <a:pathLst>
              <a:path h="3752497" w="3752497">
                <a:moveTo>
                  <a:pt x="0" y="0"/>
                </a:moveTo>
                <a:lnTo>
                  <a:pt x="3752497" y="0"/>
                </a:lnTo>
                <a:lnTo>
                  <a:pt x="3752497" y="3752497"/>
                </a:lnTo>
                <a:lnTo>
                  <a:pt x="0" y="375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2845" y="-1293021"/>
            <a:ext cx="3752497" cy="3752497"/>
          </a:xfrm>
          <a:custGeom>
            <a:avLst/>
            <a:gdLst/>
            <a:ahLst/>
            <a:cxnLst/>
            <a:rect r="r" b="b" t="t" l="l"/>
            <a:pathLst>
              <a:path h="3752497" w="3752497">
                <a:moveTo>
                  <a:pt x="0" y="0"/>
                </a:moveTo>
                <a:lnTo>
                  <a:pt x="3752498" y="0"/>
                </a:lnTo>
                <a:lnTo>
                  <a:pt x="3752498" y="3752498"/>
                </a:lnTo>
                <a:lnTo>
                  <a:pt x="0" y="375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48658">
            <a:off x="8504489" y="2137860"/>
            <a:ext cx="1648970" cy="1121300"/>
          </a:xfrm>
          <a:custGeom>
            <a:avLst/>
            <a:gdLst/>
            <a:ahLst/>
            <a:cxnLst/>
            <a:rect r="r" b="b" t="t" l="l"/>
            <a:pathLst>
              <a:path h="1121300" w="1648970">
                <a:moveTo>
                  <a:pt x="0" y="0"/>
                </a:moveTo>
                <a:lnTo>
                  <a:pt x="1648971" y="0"/>
                </a:lnTo>
                <a:lnTo>
                  <a:pt x="1648971" y="1121300"/>
                </a:lnTo>
                <a:lnTo>
                  <a:pt x="0" y="112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242597">
            <a:off x="16377143" y="8504919"/>
            <a:ext cx="1648970" cy="1121300"/>
          </a:xfrm>
          <a:custGeom>
            <a:avLst/>
            <a:gdLst/>
            <a:ahLst/>
            <a:cxnLst/>
            <a:rect r="r" b="b" t="t" l="l"/>
            <a:pathLst>
              <a:path h="1121300" w="1648970">
                <a:moveTo>
                  <a:pt x="0" y="0"/>
                </a:moveTo>
                <a:lnTo>
                  <a:pt x="1648971" y="0"/>
                </a:lnTo>
                <a:lnTo>
                  <a:pt x="1648971" y="1121300"/>
                </a:lnTo>
                <a:lnTo>
                  <a:pt x="0" y="112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516598">
            <a:off x="869775" y="8799189"/>
            <a:ext cx="1648970" cy="1121300"/>
          </a:xfrm>
          <a:custGeom>
            <a:avLst/>
            <a:gdLst/>
            <a:ahLst/>
            <a:cxnLst/>
            <a:rect r="r" b="b" t="t" l="l"/>
            <a:pathLst>
              <a:path h="1121300" w="1648970">
                <a:moveTo>
                  <a:pt x="0" y="0"/>
                </a:moveTo>
                <a:lnTo>
                  <a:pt x="1648970" y="0"/>
                </a:lnTo>
                <a:lnTo>
                  <a:pt x="1648970" y="1121300"/>
                </a:lnTo>
                <a:lnTo>
                  <a:pt x="0" y="112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20106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09515"/>
            <a:ext cx="14542703" cy="117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Objetivos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162519" y="2393011"/>
            <a:ext cx="3840653" cy="384065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6666" t="0" r="-1666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629187" y="583228"/>
            <a:ext cx="3066664" cy="306666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2518" t="0" r="-23784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3255818"/>
            <a:ext cx="7002491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Objetivo General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869228"/>
            <a:ext cx="12377882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Desarrollar un sistema de gestión clínica para mejorar los tiempos de control médico y administrativo en Club Entre Patitas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715503"/>
            <a:ext cx="7002491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Objetivos Específicos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6224" y="6407466"/>
            <a:ext cx="1012315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Analizar los procesos actuales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6224" y="6888980"/>
            <a:ext cx="1012315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Implementar módulo de roles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6224" y="7396130"/>
            <a:ext cx="1012315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Registrar tutores y mascotas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09056" y="6367013"/>
            <a:ext cx="1012315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Gestionar historiales clínicos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09056" y="6909102"/>
            <a:ext cx="1012315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Generar documentos digitales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09056" y="7429787"/>
            <a:ext cx="1012315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Automatizar el agendamiento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70635" y="6426516"/>
            <a:ext cx="1012315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Controlar el acceso a información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70635" y="6903935"/>
            <a:ext cx="1012315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Notificar eventos médicos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70635" y="7396130"/>
            <a:ext cx="1012315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Facilitar pagos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54393" y="7900488"/>
            <a:ext cx="3521287" cy="3521287"/>
          </a:xfrm>
          <a:custGeom>
            <a:avLst/>
            <a:gdLst/>
            <a:ahLst/>
            <a:cxnLst/>
            <a:rect r="r" b="b" t="t" l="l"/>
            <a:pathLst>
              <a:path h="3521287" w="3521287">
                <a:moveTo>
                  <a:pt x="0" y="0"/>
                </a:moveTo>
                <a:lnTo>
                  <a:pt x="3521287" y="0"/>
                </a:lnTo>
                <a:lnTo>
                  <a:pt x="3521287" y="3521288"/>
                </a:lnTo>
                <a:lnTo>
                  <a:pt x="0" y="352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2621" y="6059674"/>
            <a:ext cx="3521287" cy="3521287"/>
          </a:xfrm>
          <a:custGeom>
            <a:avLst/>
            <a:gdLst/>
            <a:ahLst/>
            <a:cxnLst/>
            <a:rect r="r" b="b" t="t" l="l"/>
            <a:pathLst>
              <a:path h="3521287" w="3521287">
                <a:moveTo>
                  <a:pt x="0" y="0"/>
                </a:moveTo>
                <a:lnTo>
                  <a:pt x="3521287" y="0"/>
                </a:lnTo>
                <a:lnTo>
                  <a:pt x="3521287" y="3521287"/>
                </a:lnTo>
                <a:lnTo>
                  <a:pt x="0" y="352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118790">
            <a:off x="15252589" y="3057994"/>
            <a:ext cx="1408956" cy="958090"/>
          </a:xfrm>
          <a:custGeom>
            <a:avLst/>
            <a:gdLst/>
            <a:ahLst/>
            <a:cxnLst/>
            <a:rect r="r" b="b" t="t" l="l"/>
            <a:pathLst>
              <a:path h="958090" w="1408956">
                <a:moveTo>
                  <a:pt x="0" y="0"/>
                </a:moveTo>
                <a:lnTo>
                  <a:pt x="1408956" y="0"/>
                </a:lnTo>
                <a:lnTo>
                  <a:pt x="1408956" y="958089"/>
                </a:lnTo>
                <a:lnTo>
                  <a:pt x="0" y="958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996079">
            <a:off x="13471326" y="-2477820"/>
            <a:ext cx="6874687" cy="4291674"/>
          </a:xfrm>
          <a:custGeom>
            <a:avLst/>
            <a:gdLst/>
            <a:ahLst/>
            <a:cxnLst/>
            <a:rect r="r" b="b" t="t" l="l"/>
            <a:pathLst>
              <a:path h="4291674" w="6874687">
                <a:moveTo>
                  <a:pt x="6874687" y="0"/>
                </a:moveTo>
                <a:lnTo>
                  <a:pt x="0" y="0"/>
                </a:lnTo>
                <a:lnTo>
                  <a:pt x="0" y="4291674"/>
                </a:lnTo>
                <a:lnTo>
                  <a:pt x="6874687" y="4291674"/>
                </a:lnTo>
                <a:lnTo>
                  <a:pt x="68746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67622">
            <a:off x="-1916637" y="-1538436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60" y="0"/>
                </a:lnTo>
                <a:lnTo>
                  <a:pt x="6591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05420" y="1990090"/>
            <a:ext cx="10089198" cy="6329329"/>
            <a:chOff x="0" y="0"/>
            <a:chExt cx="950563" cy="5963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0563" cy="596323"/>
            </a:xfrm>
            <a:custGeom>
              <a:avLst/>
              <a:gdLst/>
              <a:ahLst/>
              <a:cxnLst/>
              <a:rect r="r" b="b" t="t" l="l"/>
              <a:pathLst>
                <a:path h="596323" w="950563">
                  <a:moveTo>
                    <a:pt x="0" y="0"/>
                  </a:moveTo>
                  <a:lnTo>
                    <a:pt x="950563" y="0"/>
                  </a:lnTo>
                  <a:lnTo>
                    <a:pt x="950563" y="596323"/>
                  </a:lnTo>
                  <a:lnTo>
                    <a:pt x="0" y="5963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D5CCB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50563" cy="634423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120484">
            <a:off x="2445106" y="8383379"/>
            <a:ext cx="1408956" cy="958090"/>
          </a:xfrm>
          <a:custGeom>
            <a:avLst/>
            <a:gdLst/>
            <a:ahLst/>
            <a:cxnLst/>
            <a:rect r="r" b="b" t="t" l="l"/>
            <a:pathLst>
              <a:path h="958090" w="1408956">
                <a:moveTo>
                  <a:pt x="0" y="0"/>
                </a:moveTo>
                <a:lnTo>
                  <a:pt x="1408956" y="0"/>
                </a:lnTo>
                <a:lnTo>
                  <a:pt x="1408956" y="958090"/>
                </a:lnTo>
                <a:lnTo>
                  <a:pt x="0" y="958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06352" y="2289067"/>
            <a:ext cx="9475296" cy="5708866"/>
          </a:xfrm>
          <a:custGeom>
            <a:avLst/>
            <a:gdLst/>
            <a:ahLst/>
            <a:cxnLst/>
            <a:rect r="r" b="b" t="t" l="l"/>
            <a:pathLst>
              <a:path h="5708866" w="9475296">
                <a:moveTo>
                  <a:pt x="0" y="0"/>
                </a:moveTo>
                <a:lnTo>
                  <a:pt x="9475296" y="0"/>
                </a:lnTo>
                <a:lnTo>
                  <a:pt x="9475296" y="5708866"/>
                </a:lnTo>
                <a:lnTo>
                  <a:pt x="0" y="5708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28575" cap="sq">
            <a:solidFill>
              <a:srgbClr val="9B7D40"/>
            </a:solidFill>
            <a:prstDash val="sysDot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06176" y="789500"/>
            <a:ext cx="4475910" cy="4475910"/>
          </a:xfrm>
          <a:custGeom>
            <a:avLst/>
            <a:gdLst/>
            <a:ahLst/>
            <a:cxnLst/>
            <a:rect r="r" b="b" t="t" l="l"/>
            <a:pathLst>
              <a:path h="4475910" w="4475910">
                <a:moveTo>
                  <a:pt x="0" y="0"/>
                </a:moveTo>
                <a:lnTo>
                  <a:pt x="4475909" y="0"/>
                </a:lnTo>
                <a:lnTo>
                  <a:pt x="4475909" y="4475909"/>
                </a:lnTo>
                <a:lnTo>
                  <a:pt x="0" y="4475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6004" y="-1943801"/>
            <a:ext cx="5919744" cy="591974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7921" t="0" r="-5225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2792" y="2648937"/>
            <a:ext cx="4989126" cy="49891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44130" y="6336623"/>
            <a:ext cx="5711617" cy="571161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4159" t="0" r="-436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4118790">
            <a:off x="8436341" y="1368557"/>
            <a:ext cx="1412902" cy="960774"/>
          </a:xfrm>
          <a:custGeom>
            <a:avLst/>
            <a:gdLst/>
            <a:ahLst/>
            <a:cxnLst/>
            <a:rect r="r" b="b" t="t" l="l"/>
            <a:pathLst>
              <a:path h="960774" w="1412902">
                <a:moveTo>
                  <a:pt x="0" y="0"/>
                </a:moveTo>
                <a:lnTo>
                  <a:pt x="1412902" y="0"/>
                </a:lnTo>
                <a:lnTo>
                  <a:pt x="1412902" y="960774"/>
                </a:lnTo>
                <a:lnTo>
                  <a:pt x="0" y="960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66344" y="8712044"/>
            <a:ext cx="1412902" cy="960774"/>
          </a:xfrm>
          <a:custGeom>
            <a:avLst/>
            <a:gdLst/>
            <a:ahLst/>
            <a:cxnLst/>
            <a:rect r="r" b="b" t="t" l="l"/>
            <a:pathLst>
              <a:path h="960774" w="1412902">
                <a:moveTo>
                  <a:pt x="0" y="0"/>
                </a:moveTo>
                <a:lnTo>
                  <a:pt x="1412902" y="0"/>
                </a:lnTo>
                <a:lnTo>
                  <a:pt x="1412902" y="960774"/>
                </a:lnTo>
                <a:lnTo>
                  <a:pt x="0" y="960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20106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79686" y="7674991"/>
            <a:ext cx="376364" cy="376364"/>
          </a:xfrm>
          <a:custGeom>
            <a:avLst/>
            <a:gdLst/>
            <a:ahLst/>
            <a:cxnLst/>
            <a:rect r="r" b="b" t="t" l="l"/>
            <a:pathLst>
              <a:path h="376364" w="376364">
                <a:moveTo>
                  <a:pt x="0" y="0"/>
                </a:moveTo>
                <a:lnTo>
                  <a:pt x="376364" y="0"/>
                </a:lnTo>
                <a:lnTo>
                  <a:pt x="376364" y="376364"/>
                </a:lnTo>
                <a:lnTo>
                  <a:pt x="0" y="376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99873" y="6107369"/>
            <a:ext cx="335990" cy="427765"/>
          </a:xfrm>
          <a:custGeom>
            <a:avLst/>
            <a:gdLst/>
            <a:ahLst/>
            <a:cxnLst/>
            <a:rect r="r" b="b" t="t" l="l"/>
            <a:pathLst>
              <a:path h="427765" w="335990">
                <a:moveTo>
                  <a:pt x="0" y="0"/>
                </a:moveTo>
                <a:lnTo>
                  <a:pt x="335990" y="0"/>
                </a:lnTo>
                <a:lnTo>
                  <a:pt x="335990" y="427765"/>
                </a:lnTo>
                <a:lnTo>
                  <a:pt x="0" y="4277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907225"/>
            <a:ext cx="8842392" cy="120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89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Conclusiones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783987">
            <a:off x="-1115540" y="6052807"/>
            <a:ext cx="4956200" cy="4956200"/>
          </a:xfrm>
          <a:custGeom>
            <a:avLst/>
            <a:gdLst/>
            <a:ahLst/>
            <a:cxnLst/>
            <a:rect r="r" b="b" t="t" l="l"/>
            <a:pathLst>
              <a:path h="4956200" w="4956200">
                <a:moveTo>
                  <a:pt x="0" y="0"/>
                </a:moveTo>
                <a:lnTo>
                  <a:pt x="4956200" y="0"/>
                </a:lnTo>
                <a:lnTo>
                  <a:pt x="4956200" y="4956200"/>
                </a:lnTo>
                <a:lnTo>
                  <a:pt x="0" y="495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54426" y="4636455"/>
            <a:ext cx="12179149" cy="117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Gracias por su atención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030707">
            <a:off x="14089919" y="5036505"/>
            <a:ext cx="9589041" cy="7810710"/>
          </a:xfrm>
          <a:custGeom>
            <a:avLst/>
            <a:gdLst/>
            <a:ahLst/>
            <a:cxnLst/>
            <a:rect r="r" b="b" t="t" l="l"/>
            <a:pathLst>
              <a:path h="7810710" w="9589041">
                <a:moveTo>
                  <a:pt x="0" y="0"/>
                </a:moveTo>
                <a:lnTo>
                  <a:pt x="9589042" y="0"/>
                </a:lnTo>
                <a:lnTo>
                  <a:pt x="9589042" y="7810710"/>
                </a:lnTo>
                <a:lnTo>
                  <a:pt x="0" y="781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588637">
            <a:off x="-2574984" y="970638"/>
            <a:ext cx="8187278" cy="4872705"/>
          </a:xfrm>
          <a:custGeom>
            <a:avLst/>
            <a:gdLst/>
            <a:ahLst/>
            <a:cxnLst/>
            <a:rect r="r" b="b" t="t" l="l"/>
            <a:pathLst>
              <a:path h="4872705" w="8187278">
                <a:moveTo>
                  <a:pt x="8187278" y="0"/>
                </a:moveTo>
                <a:lnTo>
                  <a:pt x="0" y="0"/>
                </a:lnTo>
                <a:lnTo>
                  <a:pt x="0" y="4872705"/>
                </a:lnTo>
                <a:lnTo>
                  <a:pt x="8187278" y="4872705"/>
                </a:lnTo>
                <a:lnTo>
                  <a:pt x="81872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21532" y="2110722"/>
            <a:ext cx="1402347" cy="953596"/>
          </a:xfrm>
          <a:custGeom>
            <a:avLst/>
            <a:gdLst/>
            <a:ahLst/>
            <a:cxnLst/>
            <a:rect r="r" b="b" t="t" l="l"/>
            <a:pathLst>
              <a:path h="953596" w="1402347">
                <a:moveTo>
                  <a:pt x="0" y="0"/>
                </a:moveTo>
                <a:lnTo>
                  <a:pt x="1402347" y="0"/>
                </a:lnTo>
                <a:lnTo>
                  <a:pt x="1402347" y="953595"/>
                </a:lnTo>
                <a:lnTo>
                  <a:pt x="0" y="953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85661">
            <a:off x="4585054" y="7650077"/>
            <a:ext cx="1402347" cy="953596"/>
          </a:xfrm>
          <a:custGeom>
            <a:avLst/>
            <a:gdLst/>
            <a:ahLst/>
            <a:cxnLst/>
            <a:rect r="r" b="b" t="t" l="l"/>
            <a:pathLst>
              <a:path h="953596" w="1402347">
                <a:moveTo>
                  <a:pt x="0" y="0"/>
                </a:moveTo>
                <a:lnTo>
                  <a:pt x="1402346" y="0"/>
                </a:lnTo>
                <a:lnTo>
                  <a:pt x="1402346" y="953596"/>
                </a:lnTo>
                <a:lnTo>
                  <a:pt x="0" y="953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89130" y="7946853"/>
            <a:ext cx="3437367" cy="34373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2801" t="0" r="-2729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355645" y="4601793"/>
            <a:ext cx="3437367" cy="343736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2681" t="0" r="-1741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27543" y="1237795"/>
            <a:ext cx="3398838" cy="339883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8759" t="0" r="-3133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53270" y="-1983867"/>
            <a:ext cx="3398838" cy="33988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1903" t="0" r="-2819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565107" y="7109080"/>
            <a:ext cx="3732523" cy="3732523"/>
          </a:xfrm>
          <a:custGeom>
            <a:avLst/>
            <a:gdLst/>
            <a:ahLst/>
            <a:cxnLst/>
            <a:rect r="r" b="b" t="t" l="l"/>
            <a:pathLst>
              <a:path h="3732523" w="3732523">
                <a:moveTo>
                  <a:pt x="0" y="0"/>
                </a:moveTo>
                <a:lnTo>
                  <a:pt x="3732524" y="0"/>
                </a:lnTo>
                <a:lnTo>
                  <a:pt x="3732524" y="3732523"/>
                </a:lnTo>
                <a:lnTo>
                  <a:pt x="0" y="3732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7944" y="3398090"/>
            <a:ext cx="1499218" cy="1019468"/>
          </a:xfrm>
          <a:custGeom>
            <a:avLst/>
            <a:gdLst/>
            <a:ahLst/>
            <a:cxnLst/>
            <a:rect r="r" b="b" t="t" l="l"/>
            <a:pathLst>
              <a:path h="1019468" w="1499218">
                <a:moveTo>
                  <a:pt x="0" y="0"/>
                </a:moveTo>
                <a:lnTo>
                  <a:pt x="1499218" y="0"/>
                </a:lnTo>
                <a:lnTo>
                  <a:pt x="1499218" y="1019468"/>
                </a:lnTo>
                <a:lnTo>
                  <a:pt x="0" y="1019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693614">
            <a:off x="16439203" y="5562413"/>
            <a:ext cx="1640193" cy="1115331"/>
          </a:xfrm>
          <a:custGeom>
            <a:avLst/>
            <a:gdLst/>
            <a:ahLst/>
            <a:cxnLst/>
            <a:rect r="r" b="b" t="t" l="l"/>
            <a:pathLst>
              <a:path h="1115331" w="1640193">
                <a:moveTo>
                  <a:pt x="0" y="0"/>
                </a:moveTo>
                <a:lnTo>
                  <a:pt x="1640194" y="0"/>
                </a:lnTo>
                <a:lnTo>
                  <a:pt x="1640194" y="1115331"/>
                </a:lnTo>
                <a:lnTo>
                  <a:pt x="0" y="1115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9611005">
            <a:off x="13301259" y="8127046"/>
            <a:ext cx="5992223" cy="6357796"/>
          </a:xfrm>
          <a:custGeom>
            <a:avLst/>
            <a:gdLst/>
            <a:ahLst/>
            <a:cxnLst/>
            <a:rect r="r" b="b" t="t" l="l"/>
            <a:pathLst>
              <a:path h="6357796" w="5992223">
                <a:moveTo>
                  <a:pt x="0" y="0"/>
                </a:moveTo>
                <a:lnTo>
                  <a:pt x="5992222" y="0"/>
                </a:lnTo>
                <a:lnTo>
                  <a:pt x="5992222" y="6357796"/>
                </a:lnTo>
                <a:lnTo>
                  <a:pt x="0" y="6357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020106" y="-2877005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734466"/>
            <a:ext cx="6826512" cy="233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89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Naturaleza del Proyecto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062803"/>
            <a:ext cx="5062370" cy="140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El proyecto busca crear un sistema de software para la gestión integral de la clínica veterinaria Club Entre Patitas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24371" y="7365430"/>
            <a:ext cx="6251454" cy="140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Se priorizará la usabilidad, eficiencia en el manejo de datos y adaptabilidad para mejorar la eficiencia del personal y la calidad del servicio.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24371" y="6793930"/>
            <a:ext cx="6251454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Prioridades del Desarrollo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01027" y="3600901"/>
            <a:ext cx="4658273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El sistema automatizará el registro de pacientes, control de citas, historiales clínicos y la administración de información de las mascotas.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01027" y="3048522"/>
            <a:ext cx="4862382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Funcionalidades Clave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439868"/>
            <a:ext cx="3916960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Objetivo Principal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1140" y="756233"/>
            <a:ext cx="9334610" cy="8774533"/>
          </a:xfrm>
          <a:custGeom>
            <a:avLst/>
            <a:gdLst/>
            <a:ahLst/>
            <a:cxnLst/>
            <a:rect r="r" b="b" t="t" l="l"/>
            <a:pathLst>
              <a:path h="8774533" w="9334610">
                <a:moveTo>
                  <a:pt x="0" y="0"/>
                </a:moveTo>
                <a:lnTo>
                  <a:pt x="9334610" y="0"/>
                </a:lnTo>
                <a:lnTo>
                  <a:pt x="9334610" y="8774534"/>
                </a:lnTo>
                <a:lnTo>
                  <a:pt x="0" y="877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72285"/>
            <a:ext cx="14542703" cy="117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Organización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097705" y="8755048"/>
            <a:ext cx="1406043" cy="956109"/>
          </a:xfrm>
          <a:custGeom>
            <a:avLst/>
            <a:gdLst/>
            <a:ahLst/>
            <a:cxnLst/>
            <a:rect r="r" b="b" t="t" l="l"/>
            <a:pathLst>
              <a:path h="956109" w="1406043">
                <a:moveTo>
                  <a:pt x="0" y="0"/>
                </a:moveTo>
                <a:lnTo>
                  <a:pt x="1406042" y="0"/>
                </a:lnTo>
                <a:lnTo>
                  <a:pt x="1406042" y="956109"/>
                </a:lnTo>
                <a:lnTo>
                  <a:pt x="0" y="956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1504">
            <a:off x="12197437" y="539469"/>
            <a:ext cx="1406043" cy="956109"/>
          </a:xfrm>
          <a:custGeom>
            <a:avLst/>
            <a:gdLst/>
            <a:ahLst/>
            <a:cxnLst/>
            <a:rect r="r" b="b" t="t" l="l"/>
            <a:pathLst>
              <a:path h="956109" w="1406043">
                <a:moveTo>
                  <a:pt x="0" y="0"/>
                </a:moveTo>
                <a:lnTo>
                  <a:pt x="1406043" y="0"/>
                </a:lnTo>
                <a:lnTo>
                  <a:pt x="1406043" y="956109"/>
                </a:lnTo>
                <a:lnTo>
                  <a:pt x="0" y="956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521762">
            <a:off x="16832999" y="5743797"/>
            <a:ext cx="1114281" cy="757711"/>
          </a:xfrm>
          <a:custGeom>
            <a:avLst/>
            <a:gdLst/>
            <a:ahLst/>
            <a:cxnLst/>
            <a:rect r="r" b="b" t="t" l="l"/>
            <a:pathLst>
              <a:path h="757711" w="1114281">
                <a:moveTo>
                  <a:pt x="0" y="0"/>
                </a:moveTo>
                <a:lnTo>
                  <a:pt x="1114281" y="0"/>
                </a:lnTo>
                <a:lnTo>
                  <a:pt x="1114281" y="757710"/>
                </a:lnTo>
                <a:lnTo>
                  <a:pt x="0" y="75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10361" y="8866708"/>
            <a:ext cx="3514007" cy="3514007"/>
          </a:xfrm>
          <a:custGeom>
            <a:avLst/>
            <a:gdLst/>
            <a:ahLst/>
            <a:cxnLst/>
            <a:rect r="r" b="b" t="t" l="l"/>
            <a:pathLst>
              <a:path h="3514007" w="3514007">
                <a:moveTo>
                  <a:pt x="0" y="0"/>
                </a:moveTo>
                <a:lnTo>
                  <a:pt x="3514008" y="0"/>
                </a:lnTo>
                <a:lnTo>
                  <a:pt x="3514008" y="3514007"/>
                </a:lnTo>
                <a:lnTo>
                  <a:pt x="0" y="35140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20106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4047697"/>
            <a:ext cx="7139612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Responsable de coordinar y supervisar el área médica del hospital veterinario.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672421"/>
            <a:ext cx="690935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Valentina Herrera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56046" y="7324556"/>
            <a:ext cx="7488824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Asiste en procedimientos médicos y cuidado animal.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56046" y="6895932"/>
            <a:ext cx="713961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Valentina Escobar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641805"/>
            <a:ext cx="7139612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Encarga de atención directa y seguimiento de pacientes.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211540"/>
            <a:ext cx="690935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Isidora Zurita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3713611"/>
            <a:ext cx="7272614" cy="1736162"/>
            <a:chOff x="0" y="0"/>
            <a:chExt cx="812800" cy="19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94037"/>
            </a:xfrm>
            <a:custGeom>
              <a:avLst/>
              <a:gdLst/>
              <a:ahLst/>
              <a:cxnLst/>
              <a:rect r="r" b="b" t="t" l="l"/>
              <a:pathLst>
                <a:path h="194037" w="812800">
                  <a:moveTo>
                    <a:pt x="97018" y="0"/>
                  </a:moveTo>
                  <a:lnTo>
                    <a:pt x="715782" y="0"/>
                  </a:lnTo>
                  <a:cubicBezTo>
                    <a:pt x="769363" y="0"/>
                    <a:pt x="812800" y="43437"/>
                    <a:pt x="812800" y="97018"/>
                  </a:cubicBezTo>
                  <a:lnTo>
                    <a:pt x="812800" y="97018"/>
                  </a:lnTo>
                  <a:cubicBezTo>
                    <a:pt x="812800" y="122749"/>
                    <a:pt x="802578" y="147426"/>
                    <a:pt x="784384" y="165621"/>
                  </a:cubicBezTo>
                  <a:cubicBezTo>
                    <a:pt x="766190" y="183815"/>
                    <a:pt x="741513" y="194037"/>
                    <a:pt x="715782" y="194037"/>
                  </a:cubicBezTo>
                  <a:lnTo>
                    <a:pt x="97018" y="194037"/>
                  </a:lnTo>
                  <a:cubicBezTo>
                    <a:pt x="43437" y="194037"/>
                    <a:pt x="0" y="150600"/>
                    <a:pt x="0" y="97018"/>
                  </a:cubicBezTo>
                  <a:lnTo>
                    <a:pt x="0" y="97018"/>
                  </a:lnTo>
                  <a:cubicBezTo>
                    <a:pt x="0" y="43437"/>
                    <a:pt x="43437" y="0"/>
                    <a:pt x="97018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260712"/>
            </a:xfrm>
            <a:prstGeom prst="rect">
              <a:avLst/>
            </a:prstGeom>
          </p:spPr>
          <p:txBody>
            <a:bodyPr anchor="ctr" rtlCol="false" tIns="278199" lIns="278199" bIns="278199" rIns="278199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95203" y="4615396"/>
            <a:ext cx="6139607" cy="379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E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Doctora veterinaria y dueña de Club entre Patitas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5203" y="4129621"/>
            <a:ext cx="563700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Cynthia Zepeda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6211774"/>
            <a:ext cx="7272614" cy="1664079"/>
            <a:chOff x="0" y="0"/>
            <a:chExt cx="812800" cy="1859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85980"/>
            </a:xfrm>
            <a:custGeom>
              <a:avLst/>
              <a:gdLst/>
              <a:ahLst/>
              <a:cxnLst/>
              <a:rect r="r" b="b" t="t" l="l"/>
              <a:pathLst>
                <a:path h="185980" w="812800">
                  <a:moveTo>
                    <a:pt x="92990" y="0"/>
                  </a:moveTo>
                  <a:lnTo>
                    <a:pt x="719810" y="0"/>
                  </a:lnTo>
                  <a:cubicBezTo>
                    <a:pt x="771167" y="0"/>
                    <a:pt x="812800" y="41633"/>
                    <a:pt x="812800" y="92990"/>
                  </a:cubicBezTo>
                  <a:lnTo>
                    <a:pt x="812800" y="92990"/>
                  </a:lnTo>
                  <a:cubicBezTo>
                    <a:pt x="812800" y="117653"/>
                    <a:pt x="803003" y="141305"/>
                    <a:pt x="785564" y="158744"/>
                  </a:cubicBezTo>
                  <a:cubicBezTo>
                    <a:pt x="768125" y="176183"/>
                    <a:pt x="744472" y="185980"/>
                    <a:pt x="719810" y="185980"/>
                  </a:cubicBezTo>
                  <a:lnTo>
                    <a:pt x="92990" y="185980"/>
                  </a:lnTo>
                  <a:cubicBezTo>
                    <a:pt x="41633" y="185980"/>
                    <a:pt x="0" y="144347"/>
                    <a:pt x="0" y="92990"/>
                  </a:cubicBezTo>
                  <a:lnTo>
                    <a:pt x="0" y="92990"/>
                  </a:lnTo>
                  <a:cubicBezTo>
                    <a:pt x="0" y="41633"/>
                    <a:pt x="41633" y="0"/>
                    <a:pt x="92990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812800" cy="252655"/>
            </a:xfrm>
            <a:prstGeom prst="rect">
              <a:avLst/>
            </a:prstGeom>
          </p:spPr>
          <p:txBody>
            <a:bodyPr anchor="ctr" rtlCol="false" tIns="278199" lIns="278199" bIns="278199" rIns="278199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95203" y="6836877"/>
            <a:ext cx="6525372" cy="76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E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Dueño</a:t>
            </a:r>
            <a:r>
              <a:rPr lang="en-US" sz="2000">
                <a:solidFill>
                  <a:srgbClr val="FFFFE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2000">
                <a:solidFill>
                  <a:srgbClr val="FFFFE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 club entre patitas y encargado de la administración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58773" y="6394709"/>
            <a:ext cx="563700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Gonzalo Orellana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06176" y="789500"/>
            <a:ext cx="4475910" cy="4475910"/>
          </a:xfrm>
          <a:custGeom>
            <a:avLst/>
            <a:gdLst/>
            <a:ahLst/>
            <a:cxnLst/>
            <a:rect r="r" b="b" t="t" l="l"/>
            <a:pathLst>
              <a:path h="4475910" w="4475910">
                <a:moveTo>
                  <a:pt x="0" y="0"/>
                </a:moveTo>
                <a:lnTo>
                  <a:pt x="4475909" y="0"/>
                </a:lnTo>
                <a:lnTo>
                  <a:pt x="4475909" y="4475909"/>
                </a:lnTo>
                <a:lnTo>
                  <a:pt x="0" y="4475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62341" y="-3208009"/>
            <a:ext cx="5919744" cy="591974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5889" t="0" r="-1420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001319" y="-2668823"/>
            <a:ext cx="5504383" cy="550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6787" t="0" r="-2330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10996" y="2773647"/>
            <a:ext cx="4372459" cy="437245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932717" y="7208019"/>
            <a:ext cx="5659352" cy="56593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1910" t="0" r="-818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021910" y="7208019"/>
            <a:ext cx="5178173" cy="51781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50093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4118790">
            <a:off x="8436341" y="1368557"/>
            <a:ext cx="1412902" cy="960774"/>
          </a:xfrm>
          <a:custGeom>
            <a:avLst/>
            <a:gdLst/>
            <a:ahLst/>
            <a:cxnLst/>
            <a:rect r="r" b="b" t="t" l="l"/>
            <a:pathLst>
              <a:path h="960774" w="1412902">
                <a:moveTo>
                  <a:pt x="0" y="0"/>
                </a:moveTo>
                <a:lnTo>
                  <a:pt x="1412902" y="0"/>
                </a:lnTo>
                <a:lnTo>
                  <a:pt x="1412902" y="960774"/>
                </a:lnTo>
                <a:lnTo>
                  <a:pt x="0" y="9607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66344" y="8712044"/>
            <a:ext cx="1412902" cy="960774"/>
          </a:xfrm>
          <a:custGeom>
            <a:avLst/>
            <a:gdLst/>
            <a:ahLst/>
            <a:cxnLst/>
            <a:rect r="r" b="b" t="t" l="l"/>
            <a:pathLst>
              <a:path h="960774" w="1412902">
                <a:moveTo>
                  <a:pt x="0" y="0"/>
                </a:moveTo>
                <a:lnTo>
                  <a:pt x="1412902" y="0"/>
                </a:lnTo>
                <a:lnTo>
                  <a:pt x="1412902" y="960774"/>
                </a:lnTo>
                <a:lnTo>
                  <a:pt x="0" y="9607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020106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85930" y="2772710"/>
            <a:ext cx="8842392" cy="120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89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Misión y Visión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5930" y="4027064"/>
            <a:ext cx="10037280" cy="473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2709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Bienestar y felicidad integral para mascotas y familias a través de productos, servicios de alta calidad, experiencia excepcional, amor, salud y cuidado responsable con atención profesional y dedicada.</a:t>
            </a:r>
          </a:p>
          <a:p>
            <a:pPr algn="l">
              <a:lnSpc>
                <a:spcPts val="4064"/>
              </a:lnSpc>
            </a:pPr>
          </a:p>
          <a:p>
            <a:pPr algn="l">
              <a:lnSpc>
                <a:spcPts val="4064"/>
              </a:lnSpc>
            </a:pPr>
          </a:p>
          <a:p>
            <a:pPr algn="l">
              <a:lnSpc>
                <a:spcPts val="4064"/>
              </a:lnSpc>
            </a:pPr>
            <a:r>
              <a:rPr lang="en-US" sz="2709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Club Entre Patitas busca liderar la comunidad pet lover, aspirando a un mundo de amor y atención para cada mascota, fortaleciendo el vínculo humano-animal con respeto, responsabilidad y bienestar animal.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334943" y="8336046"/>
            <a:ext cx="3521287" cy="3521287"/>
          </a:xfrm>
          <a:custGeom>
            <a:avLst/>
            <a:gdLst/>
            <a:ahLst/>
            <a:cxnLst/>
            <a:rect r="r" b="b" t="t" l="l"/>
            <a:pathLst>
              <a:path h="3521287" w="3521287">
                <a:moveTo>
                  <a:pt x="0" y="0"/>
                </a:moveTo>
                <a:lnTo>
                  <a:pt x="3521287" y="0"/>
                </a:lnTo>
                <a:lnTo>
                  <a:pt x="3521287" y="3521287"/>
                </a:lnTo>
                <a:lnTo>
                  <a:pt x="0" y="352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79686" y="7674991"/>
            <a:ext cx="376364" cy="376364"/>
          </a:xfrm>
          <a:custGeom>
            <a:avLst/>
            <a:gdLst/>
            <a:ahLst/>
            <a:cxnLst/>
            <a:rect r="r" b="b" t="t" l="l"/>
            <a:pathLst>
              <a:path h="376364" w="376364">
                <a:moveTo>
                  <a:pt x="0" y="0"/>
                </a:moveTo>
                <a:lnTo>
                  <a:pt x="376364" y="0"/>
                </a:lnTo>
                <a:lnTo>
                  <a:pt x="376364" y="376364"/>
                </a:lnTo>
                <a:lnTo>
                  <a:pt x="0" y="3763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99873" y="6107369"/>
            <a:ext cx="335990" cy="427765"/>
          </a:xfrm>
          <a:custGeom>
            <a:avLst/>
            <a:gdLst/>
            <a:ahLst/>
            <a:cxnLst/>
            <a:rect r="r" b="b" t="t" l="l"/>
            <a:pathLst>
              <a:path h="427765" w="335990">
                <a:moveTo>
                  <a:pt x="0" y="0"/>
                </a:moveTo>
                <a:lnTo>
                  <a:pt x="335990" y="0"/>
                </a:lnTo>
                <a:lnTo>
                  <a:pt x="335990" y="427765"/>
                </a:lnTo>
                <a:lnTo>
                  <a:pt x="0" y="4277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1585930" y="6107369"/>
            <a:ext cx="8842392" cy="0"/>
          </a:xfrm>
          <a:prstGeom prst="line">
            <a:avLst/>
          </a:prstGeom>
          <a:ln cap="flat" w="133350">
            <a:solidFill>
              <a:srgbClr val="EAE6B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0044" y="1890112"/>
            <a:ext cx="1616275" cy="1099067"/>
          </a:xfrm>
          <a:custGeom>
            <a:avLst/>
            <a:gdLst/>
            <a:ahLst/>
            <a:cxnLst/>
            <a:rect r="r" b="b" t="t" l="l"/>
            <a:pathLst>
              <a:path h="1099067" w="1616275">
                <a:moveTo>
                  <a:pt x="0" y="0"/>
                </a:moveTo>
                <a:lnTo>
                  <a:pt x="1616275" y="0"/>
                </a:lnTo>
                <a:lnTo>
                  <a:pt x="1616275" y="1099067"/>
                </a:lnTo>
                <a:lnTo>
                  <a:pt x="0" y="109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078544" y="2221391"/>
            <a:ext cx="9804663" cy="9216383"/>
          </a:xfrm>
          <a:custGeom>
            <a:avLst/>
            <a:gdLst/>
            <a:ahLst/>
            <a:cxnLst/>
            <a:rect r="r" b="b" t="t" l="l"/>
            <a:pathLst>
              <a:path h="9216383" w="9804663">
                <a:moveTo>
                  <a:pt x="9804663" y="0"/>
                </a:moveTo>
                <a:lnTo>
                  <a:pt x="0" y="0"/>
                </a:lnTo>
                <a:lnTo>
                  <a:pt x="0" y="9216383"/>
                </a:lnTo>
                <a:lnTo>
                  <a:pt x="9804663" y="9216383"/>
                </a:lnTo>
                <a:lnTo>
                  <a:pt x="98046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16598">
            <a:off x="472655" y="7046345"/>
            <a:ext cx="1616275" cy="1099067"/>
          </a:xfrm>
          <a:custGeom>
            <a:avLst/>
            <a:gdLst/>
            <a:ahLst/>
            <a:cxnLst/>
            <a:rect r="r" b="b" t="t" l="l"/>
            <a:pathLst>
              <a:path h="1099067" w="1616275">
                <a:moveTo>
                  <a:pt x="0" y="0"/>
                </a:moveTo>
                <a:lnTo>
                  <a:pt x="1616275" y="0"/>
                </a:lnTo>
                <a:lnTo>
                  <a:pt x="1616275" y="1099067"/>
                </a:lnTo>
                <a:lnTo>
                  <a:pt x="0" y="109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7847" y="2667889"/>
            <a:ext cx="4951222" cy="49512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0792" y="7890486"/>
            <a:ext cx="4951222" cy="49512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6773" r="0" b="-1354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80792" y="-2554708"/>
            <a:ext cx="4951222" cy="49512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5159" r="0" b="-2465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156087" y="8142847"/>
            <a:ext cx="3142881" cy="3142881"/>
          </a:xfrm>
          <a:custGeom>
            <a:avLst/>
            <a:gdLst/>
            <a:ahLst/>
            <a:cxnLst/>
            <a:rect r="r" b="b" t="t" l="l"/>
            <a:pathLst>
              <a:path h="3142881" w="3142881">
                <a:moveTo>
                  <a:pt x="0" y="0"/>
                </a:moveTo>
                <a:lnTo>
                  <a:pt x="3142881" y="0"/>
                </a:lnTo>
                <a:lnTo>
                  <a:pt x="3142881" y="3142881"/>
                </a:lnTo>
                <a:lnTo>
                  <a:pt x="0" y="31428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2860410" y="0"/>
            <a:ext cx="5427590" cy="3230261"/>
          </a:xfrm>
          <a:custGeom>
            <a:avLst/>
            <a:gdLst/>
            <a:ahLst/>
            <a:cxnLst/>
            <a:rect r="r" b="b" t="t" l="l"/>
            <a:pathLst>
              <a:path h="3230261" w="5427590">
                <a:moveTo>
                  <a:pt x="5427590" y="0"/>
                </a:moveTo>
                <a:lnTo>
                  <a:pt x="0" y="0"/>
                </a:lnTo>
                <a:lnTo>
                  <a:pt x="0" y="3230261"/>
                </a:lnTo>
                <a:lnTo>
                  <a:pt x="5427590" y="3230261"/>
                </a:lnTo>
                <a:lnTo>
                  <a:pt x="542759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18419" y="1458127"/>
            <a:ext cx="7286336" cy="105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Análisis Interno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73300" y="3750965"/>
            <a:ext cx="1293019" cy="100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463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❤️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57734" y="5006848"/>
            <a:ext cx="1109009" cy="100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463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👩‍⚕️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52132" y="3859863"/>
            <a:ext cx="3701668" cy="55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878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Bienestar animal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47294" y="2884974"/>
            <a:ext cx="2733582" cy="60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7"/>
              </a:lnSpc>
            </a:pPr>
            <a:r>
              <a:rPr lang="en-US" sz="3398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Fortalezas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52132" y="5115746"/>
            <a:ext cx="3638591" cy="55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878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Equipo experto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75934" y="2893929"/>
            <a:ext cx="2793548" cy="60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7"/>
              </a:lnSpc>
            </a:pPr>
            <a:r>
              <a:rPr lang="en-US" sz="3398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Debilidades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63985" y="6257993"/>
            <a:ext cx="1102758" cy="100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463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41875" y="7571300"/>
            <a:ext cx="1024868" cy="100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463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📱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2132" y="6366890"/>
            <a:ext cx="4186942" cy="55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878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Crecimiento e innovación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52132" y="7576595"/>
            <a:ext cx="3638591" cy="55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878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Adopción tecnológica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97959" y="3750965"/>
            <a:ext cx="1293019" cy="100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463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97959" y="5006848"/>
            <a:ext cx="1293019" cy="100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463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🖥️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68127" y="5115746"/>
            <a:ext cx="3873256" cy="55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878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Sin sistema centralizado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45371" y="6264692"/>
            <a:ext cx="998195" cy="100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463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⏳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97959" y="7518616"/>
            <a:ext cx="1377974" cy="100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463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🔧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68127" y="6371630"/>
            <a:ext cx="3701668" cy="55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878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Demoras en atención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68127" y="7627513"/>
            <a:ext cx="3638591" cy="55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878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Urge modernización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83931" y="3859863"/>
            <a:ext cx="3701668" cy="55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878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Herramientas básicas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7140" y="2409656"/>
            <a:ext cx="5600460" cy="560046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95275" cap="sq">
              <a:solidFill>
                <a:srgbClr val="A8874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31529" y="3234045"/>
            <a:ext cx="3951681" cy="39516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660614" y="8276739"/>
            <a:ext cx="3752497" cy="3752497"/>
          </a:xfrm>
          <a:custGeom>
            <a:avLst/>
            <a:gdLst/>
            <a:ahLst/>
            <a:cxnLst/>
            <a:rect r="r" b="b" t="t" l="l"/>
            <a:pathLst>
              <a:path h="3752497" w="3752497">
                <a:moveTo>
                  <a:pt x="0" y="0"/>
                </a:moveTo>
                <a:lnTo>
                  <a:pt x="3752497" y="0"/>
                </a:lnTo>
                <a:lnTo>
                  <a:pt x="3752497" y="3752497"/>
                </a:lnTo>
                <a:lnTo>
                  <a:pt x="0" y="375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53689" y="-809191"/>
            <a:ext cx="3752497" cy="3752497"/>
          </a:xfrm>
          <a:custGeom>
            <a:avLst/>
            <a:gdLst/>
            <a:ahLst/>
            <a:cxnLst/>
            <a:rect r="r" b="b" t="t" l="l"/>
            <a:pathLst>
              <a:path h="3752497" w="3752497">
                <a:moveTo>
                  <a:pt x="0" y="0"/>
                </a:moveTo>
                <a:lnTo>
                  <a:pt x="3752497" y="0"/>
                </a:lnTo>
                <a:lnTo>
                  <a:pt x="3752497" y="3752498"/>
                </a:lnTo>
                <a:lnTo>
                  <a:pt x="0" y="375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48658">
            <a:off x="9658426" y="1913166"/>
            <a:ext cx="1648970" cy="1121300"/>
          </a:xfrm>
          <a:custGeom>
            <a:avLst/>
            <a:gdLst/>
            <a:ahLst/>
            <a:cxnLst/>
            <a:rect r="r" b="b" t="t" l="l"/>
            <a:pathLst>
              <a:path h="1121300" w="1648970">
                <a:moveTo>
                  <a:pt x="0" y="0"/>
                </a:moveTo>
                <a:lnTo>
                  <a:pt x="1648970" y="0"/>
                </a:lnTo>
                <a:lnTo>
                  <a:pt x="1648970" y="1121300"/>
                </a:lnTo>
                <a:lnTo>
                  <a:pt x="0" y="1121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242597">
            <a:off x="16377143" y="8504919"/>
            <a:ext cx="1648970" cy="1121300"/>
          </a:xfrm>
          <a:custGeom>
            <a:avLst/>
            <a:gdLst/>
            <a:ahLst/>
            <a:cxnLst/>
            <a:rect r="r" b="b" t="t" l="l"/>
            <a:pathLst>
              <a:path h="1121300" w="1648970">
                <a:moveTo>
                  <a:pt x="0" y="0"/>
                </a:moveTo>
                <a:lnTo>
                  <a:pt x="1648971" y="0"/>
                </a:lnTo>
                <a:lnTo>
                  <a:pt x="1648971" y="1121300"/>
                </a:lnTo>
                <a:lnTo>
                  <a:pt x="0" y="1121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516598">
            <a:off x="-97952" y="8396194"/>
            <a:ext cx="1648970" cy="1121300"/>
          </a:xfrm>
          <a:custGeom>
            <a:avLst/>
            <a:gdLst/>
            <a:ahLst/>
            <a:cxnLst/>
            <a:rect r="r" b="b" t="t" l="l"/>
            <a:pathLst>
              <a:path h="1121300" w="1648970">
                <a:moveTo>
                  <a:pt x="0" y="0"/>
                </a:moveTo>
                <a:lnTo>
                  <a:pt x="1648971" y="0"/>
                </a:lnTo>
                <a:lnTo>
                  <a:pt x="1648971" y="1121300"/>
                </a:lnTo>
                <a:lnTo>
                  <a:pt x="0" y="1121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7277" y="3532384"/>
            <a:ext cx="1058467" cy="1030494"/>
            <a:chOff x="0" y="0"/>
            <a:chExt cx="56955" cy="554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955" cy="55449"/>
            </a:xfrm>
            <a:custGeom>
              <a:avLst/>
              <a:gdLst/>
              <a:ahLst/>
              <a:cxnLst/>
              <a:rect r="r" b="b" t="t" l="l"/>
              <a:pathLst>
                <a:path h="55449" w="56955">
                  <a:moveTo>
                    <a:pt x="27725" y="0"/>
                  </a:moveTo>
                  <a:lnTo>
                    <a:pt x="29230" y="0"/>
                  </a:lnTo>
                  <a:cubicBezTo>
                    <a:pt x="36583" y="0"/>
                    <a:pt x="43635" y="2921"/>
                    <a:pt x="48834" y="8120"/>
                  </a:cubicBezTo>
                  <a:cubicBezTo>
                    <a:pt x="54034" y="13320"/>
                    <a:pt x="56955" y="20372"/>
                    <a:pt x="56955" y="27725"/>
                  </a:cubicBezTo>
                  <a:lnTo>
                    <a:pt x="56955" y="27725"/>
                  </a:lnTo>
                  <a:cubicBezTo>
                    <a:pt x="56955" y="43037"/>
                    <a:pt x="44542" y="55449"/>
                    <a:pt x="29230" y="55449"/>
                  </a:cubicBezTo>
                  <a:lnTo>
                    <a:pt x="27725" y="55449"/>
                  </a:lnTo>
                  <a:cubicBezTo>
                    <a:pt x="20372" y="55449"/>
                    <a:pt x="13320" y="52528"/>
                    <a:pt x="8120" y="47329"/>
                  </a:cubicBezTo>
                  <a:cubicBezTo>
                    <a:pt x="2921" y="42130"/>
                    <a:pt x="0" y="35078"/>
                    <a:pt x="0" y="27725"/>
                  </a:cubicBezTo>
                  <a:lnTo>
                    <a:pt x="0" y="27725"/>
                  </a:lnTo>
                  <a:cubicBezTo>
                    <a:pt x="0" y="20372"/>
                    <a:pt x="2921" y="13320"/>
                    <a:pt x="8120" y="8120"/>
                  </a:cubicBezTo>
                  <a:cubicBezTo>
                    <a:pt x="13320" y="2921"/>
                    <a:pt x="20372" y="0"/>
                    <a:pt x="27725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6955" cy="93549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020106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57277" y="4865605"/>
            <a:ext cx="1058467" cy="1030494"/>
            <a:chOff x="0" y="0"/>
            <a:chExt cx="56955" cy="554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955" cy="55449"/>
            </a:xfrm>
            <a:custGeom>
              <a:avLst/>
              <a:gdLst/>
              <a:ahLst/>
              <a:cxnLst/>
              <a:rect r="r" b="b" t="t" l="l"/>
              <a:pathLst>
                <a:path h="55449" w="56955">
                  <a:moveTo>
                    <a:pt x="27725" y="0"/>
                  </a:moveTo>
                  <a:lnTo>
                    <a:pt x="29230" y="0"/>
                  </a:lnTo>
                  <a:cubicBezTo>
                    <a:pt x="36583" y="0"/>
                    <a:pt x="43635" y="2921"/>
                    <a:pt x="48834" y="8120"/>
                  </a:cubicBezTo>
                  <a:cubicBezTo>
                    <a:pt x="54034" y="13320"/>
                    <a:pt x="56955" y="20372"/>
                    <a:pt x="56955" y="27725"/>
                  </a:cubicBezTo>
                  <a:lnTo>
                    <a:pt x="56955" y="27725"/>
                  </a:lnTo>
                  <a:cubicBezTo>
                    <a:pt x="56955" y="43037"/>
                    <a:pt x="44542" y="55449"/>
                    <a:pt x="29230" y="55449"/>
                  </a:cubicBezTo>
                  <a:lnTo>
                    <a:pt x="27725" y="55449"/>
                  </a:lnTo>
                  <a:cubicBezTo>
                    <a:pt x="20372" y="55449"/>
                    <a:pt x="13320" y="52528"/>
                    <a:pt x="8120" y="47329"/>
                  </a:cubicBezTo>
                  <a:cubicBezTo>
                    <a:pt x="2921" y="42130"/>
                    <a:pt x="0" y="35078"/>
                    <a:pt x="0" y="27725"/>
                  </a:cubicBezTo>
                  <a:lnTo>
                    <a:pt x="0" y="27725"/>
                  </a:lnTo>
                  <a:cubicBezTo>
                    <a:pt x="0" y="20372"/>
                    <a:pt x="2921" y="13320"/>
                    <a:pt x="8120" y="8120"/>
                  </a:cubicBezTo>
                  <a:cubicBezTo>
                    <a:pt x="13320" y="2921"/>
                    <a:pt x="20372" y="0"/>
                    <a:pt x="27725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6955" cy="93549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7277" y="6172324"/>
            <a:ext cx="1058467" cy="1030494"/>
            <a:chOff x="0" y="0"/>
            <a:chExt cx="56955" cy="5544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955" cy="55449"/>
            </a:xfrm>
            <a:custGeom>
              <a:avLst/>
              <a:gdLst/>
              <a:ahLst/>
              <a:cxnLst/>
              <a:rect r="r" b="b" t="t" l="l"/>
              <a:pathLst>
                <a:path h="55449" w="56955">
                  <a:moveTo>
                    <a:pt x="27725" y="0"/>
                  </a:moveTo>
                  <a:lnTo>
                    <a:pt x="29230" y="0"/>
                  </a:lnTo>
                  <a:cubicBezTo>
                    <a:pt x="36583" y="0"/>
                    <a:pt x="43635" y="2921"/>
                    <a:pt x="48834" y="8120"/>
                  </a:cubicBezTo>
                  <a:cubicBezTo>
                    <a:pt x="54034" y="13320"/>
                    <a:pt x="56955" y="20372"/>
                    <a:pt x="56955" y="27725"/>
                  </a:cubicBezTo>
                  <a:lnTo>
                    <a:pt x="56955" y="27725"/>
                  </a:lnTo>
                  <a:cubicBezTo>
                    <a:pt x="56955" y="43037"/>
                    <a:pt x="44542" y="55449"/>
                    <a:pt x="29230" y="55449"/>
                  </a:cubicBezTo>
                  <a:lnTo>
                    <a:pt x="27725" y="55449"/>
                  </a:lnTo>
                  <a:cubicBezTo>
                    <a:pt x="20372" y="55449"/>
                    <a:pt x="13320" y="52528"/>
                    <a:pt x="8120" y="47329"/>
                  </a:cubicBezTo>
                  <a:cubicBezTo>
                    <a:pt x="2921" y="42130"/>
                    <a:pt x="0" y="35078"/>
                    <a:pt x="0" y="27725"/>
                  </a:cubicBezTo>
                  <a:lnTo>
                    <a:pt x="0" y="27725"/>
                  </a:lnTo>
                  <a:cubicBezTo>
                    <a:pt x="0" y="20372"/>
                    <a:pt x="2921" y="13320"/>
                    <a:pt x="8120" y="8120"/>
                  </a:cubicBezTo>
                  <a:cubicBezTo>
                    <a:pt x="13320" y="2921"/>
                    <a:pt x="20372" y="0"/>
                    <a:pt x="27725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6955" cy="93549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7277" y="7479043"/>
            <a:ext cx="1058467" cy="1030494"/>
            <a:chOff x="0" y="0"/>
            <a:chExt cx="56955" cy="554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955" cy="55449"/>
            </a:xfrm>
            <a:custGeom>
              <a:avLst/>
              <a:gdLst/>
              <a:ahLst/>
              <a:cxnLst/>
              <a:rect r="r" b="b" t="t" l="l"/>
              <a:pathLst>
                <a:path h="55449" w="56955">
                  <a:moveTo>
                    <a:pt x="27725" y="0"/>
                  </a:moveTo>
                  <a:lnTo>
                    <a:pt x="29230" y="0"/>
                  </a:lnTo>
                  <a:cubicBezTo>
                    <a:pt x="36583" y="0"/>
                    <a:pt x="43635" y="2921"/>
                    <a:pt x="48834" y="8120"/>
                  </a:cubicBezTo>
                  <a:cubicBezTo>
                    <a:pt x="54034" y="13320"/>
                    <a:pt x="56955" y="20372"/>
                    <a:pt x="56955" y="27725"/>
                  </a:cubicBezTo>
                  <a:lnTo>
                    <a:pt x="56955" y="27725"/>
                  </a:lnTo>
                  <a:cubicBezTo>
                    <a:pt x="56955" y="43037"/>
                    <a:pt x="44542" y="55449"/>
                    <a:pt x="29230" y="55449"/>
                  </a:cubicBezTo>
                  <a:lnTo>
                    <a:pt x="27725" y="55449"/>
                  </a:lnTo>
                  <a:cubicBezTo>
                    <a:pt x="20372" y="55449"/>
                    <a:pt x="13320" y="52528"/>
                    <a:pt x="8120" y="47329"/>
                  </a:cubicBezTo>
                  <a:cubicBezTo>
                    <a:pt x="2921" y="42130"/>
                    <a:pt x="0" y="35078"/>
                    <a:pt x="0" y="27725"/>
                  </a:cubicBezTo>
                  <a:lnTo>
                    <a:pt x="0" y="27725"/>
                  </a:lnTo>
                  <a:cubicBezTo>
                    <a:pt x="0" y="20372"/>
                    <a:pt x="2921" y="13320"/>
                    <a:pt x="8120" y="8120"/>
                  </a:cubicBezTo>
                  <a:cubicBezTo>
                    <a:pt x="13320" y="2921"/>
                    <a:pt x="20372" y="0"/>
                    <a:pt x="27725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6955" cy="93549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215400" y="3532384"/>
            <a:ext cx="1058467" cy="1030494"/>
            <a:chOff x="0" y="0"/>
            <a:chExt cx="56955" cy="5544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6955" cy="55449"/>
            </a:xfrm>
            <a:custGeom>
              <a:avLst/>
              <a:gdLst/>
              <a:ahLst/>
              <a:cxnLst/>
              <a:rect r="r" b="b" t="t" l="l"/>
              <a:pathLst>
                <a:path h="55449" w="56955">
                  <a:moveTo>
                    <a:pt x="27725" y="0"/>
                  </a:moveTo>
                  <a:lnTo>
                    <a:pt x="29230" y="0"/>
                  </a:lnTo>
                  <a:cubicBezTo>
                    <a:pt x="36583" y="0"/>
                    <a:pt x="43635" y="2921"/>
                    <a:pt x="48834" y="8120"/>
                  </a:cubicBezTo>
                  <a:cubicBezTo>
                    <a:pt x="54034" y="13320"/>
                    <a:pt x="56955" y="20372"/>
                    <a:pt x="56955" y="27725"/>
                  </a:cubicBezTo>
                  <a:lnTo>
                    <a:pt x="56955" y="27725"/>
                  </a:lnTo>
                  <a:cubicBezTo>
                    <a:pt x="56955" y="43037"/>
                    <a:pt x="44542" y="55449"/>
                    <a:pt x="29230" y="55449"/>
                  </a:cubicBezTo>
                  <a:lnTo>
                    <a:pt x="27725" y="55449"/>
                  </a:lnTo>
                  <a:cubicBezTo>
                    <a:pt x="20372" y="55449"/>
                    <a:pt x="13320" y="52528"/>
                    <a:pt x="8120" y="47329"/>
                  </a:cubicBezTo>
                  <a:cubicBezTo>
                    <a:pt x="2921" y="42130"/>
                    <a:pt x="0" y="35078"/>
                    <a:pt x="0" y="27725"/>
                  </a:cubicBezTo>
                  <a:lnTo>
                    <a:pt x="0" y="27725"/>
                  </a:lnTo>
                  <a:cubicBezTo>
                    <a:pt x="0" y="20372"/>
                    <a:pt x="2921" y="13320"/>
                    <a:pt x="8120" y="8120"/>
                  </a:cubicBezTo>
                  <a:cubicBezTo>
                    <a:pt x="13320" y="2921"/>
                    <a:pt x="20372" y="0"/>
                    <a:pt x="27725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6955" cy="93549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15658" y="4865605"/>
            <a:ext cx="1058467" cy="1030494"/>
            <a:chOff x="0" y="0"/>
            <a:chExt cx="56955" cy="5544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6955" cy="55449"/>
            </a:xfrm>
            <a:custGeom>
              <a:avLst/>
              <a:gdLst/>
              <a:ahLst/>
              <a:cxnLst/>
              <a:rect r="r" b="b" t="t" l="l"/>
              <a:pathLst>
                <a:path h="55449" w="56955">
                  <a:moveTo>
                    <a:pt x="27725" y="0"/>
                  </a:moveTo>
                  <a:lnTo>
                    <a:pt x="29230" y="0"/>
                  </a:lnTo>
                  <a:cubicBezTo>
                    <a:pt x="36583" y="0"/>
                    <a:pt x="43635" y="2921"/>
                    <a:pt x="48834" y="8120"/>
                  </a:cubicBezTo>
                  <a:cubicBezTo>
                    <a:pt x="54034" y="13320"/>
                    <a:pt x="56955" y="20372"/>
                    <a:pt x="56955" y="27725"/>
                  </a:cubicBezTo>
                  <a:lnTo>
                    <a:pt x="56955" y="27725"/>
                  </a:lnTo>
                  <a:cubicBezTo>
                    <a:pt x="56955" y="43037"/>
                    <a:pt x="44542" y="55449"/>
                    <a:pt x="29230" y="55449"/>
                  </a:cubicBezTo>
                  <a:lnTo>
                    <a:pt x="27725" y="55449"/>
                  </a:lnTo>
                  <a:cubicBezTo>
                    <a:pt x="20372" y="55449"/>
                    <a:pt x="13320" y="52528"/>
                    <a:pt x="8120" y="47329"/>
                  </a:cubicBezTo>
                  <a:cubicBezTo>
                    <a:pt x="2921" y="42130"/>
                    <a:pt x="0" y="35078"/>
                    <a:pt x="0" y="27725"/>
                  </a:cubicBezTo>
                  <a:lnTo>
                    <a:pt x="0" y="27725"/>
                  </a:lnTo>
                  <a:cubicBezTo>
                    <a:pt x="0" y="20372"/>
                    <a:pt x="2921" y="13320"/>
                    <a:pt x="8120" y="8120"/>
                  </a:cubicBezTo>
                  <a:cubicBezTo>
                    <a:pt x="13320" y="2921"/>
                    <a:pt x="20372" y="0"/>
                    <a:pt x="27725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6955" cy="93549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215658" y="6172324"/>
            <a:ext cx="1058467" cy="1030494"/>
            <a:chOff x="0" y="0"/>
            <a:chExt cx="56955" cy="554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6955" cy="55449"/>
            </a:xfrm>
            <a:custGeom>
              <a:avLst/>
              <a:gdLst/>
              <a:ahLst/>
              <a:cxnLst/>
              <a:rect r="r" b="b" t="t" l="l"/>
              <a:pathLst>
                <a:path h="55449" w="56955">
                  <a:moveTo>
                    <a:pt x="27725" y="0"/>
                  </a:moveTo>
                  <a:lnTo>
                    <a:pt x="29230" y="0"/>
                  </a:lnTo>
                  <a:cubicBezTo>
                    <a:pt x="36583" y="0"/>
                    <a:pt x="43635" y="2921"/>
                    <a:pt x="48834" y="8120"/>
                  </a:cubicBezTo>
                  <a:cubicBezTo>
                    <a:pt x="54034" y="13320"/>
                    <a:pt x="56955" y="20372"/>
                    <a:pt x="56955" y="27725"/>
                  </a:cubicBezTo>
                  <a:lnTo>
                    <a:pt x="56955" y="27725"/>
                  </a:lnTo>
                  <a:cubicBezTo>
                    <a:pt x="56955" y="43037"/>
                    <a:pt x="44542" y="55449"/>
                    <a:pt x="29230" y="55449"/>
                  </a:cubicBezTo>
                  <a:lnTo>
                    <a:pt x="27725" y="55449"/>
                  </a:lnTo>
                  <a:cubicBezTo>
                    <a:pt x="20372" y="55449"/>
                    <a:pt x="13320" y="52528"/>
                    <a:pt x="8120" y="47329"/>
                  </a:cubicBezTo>
                  <a:cubicBezTo>
                    <a:pt x="2921" y="42130"/>
                    <a:pt x="0" y="35078"/>
                    <a:pt x="0" y="27725"/>
                  </a:cubicBezTo>
                  <a:lnTo>
                    <a:pt x="0" y="27725"/>
                  </a:lnTo>
                  <a:cubicBezTo>
                    <a:pt x="0" y="20372"/>
                    <a:pt x="2921" y="13320"/>
                    <a:pt x="8120" y="8120"/>
                  </a:cubicBezTo>
                  <a:cubicBezTo>
                    <a:pt x="13320" y="2921"/>
                    <a:pt x="20372" y="0"/>
                    <a:pt x="27725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6955" cy="93549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215658" y="7494868"/>
            <a:ext cx="1058467" cy="1030494"/>
            <a:chOff x="0" y="0"/>
            <a:chExt cx="56955" cy="5544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955" cy="55449"/>
            </a:xfrm>
            <a:custGeom>
              <a:avLst/>
              <a:gdLst/>
              <a:ahLst/>
              <a:cxnLst/>
              <a:rect r="r" b="b" t="t" l="l"/>
              <a:pathLst>
                <a:path h="55449" w="56955">
                  <a:moveTo>
                    <a:pt x="27725" y="0"/>
                  </a:moveTo>
                  <a:lnTo>
                    <a:pt x="29230" y="0"/>
                  </a:lnTo>
                  <a:cubicBezTo>
                    <a:pt x="36583" y="0"/>
                    <a:pt x="43635" y="2921"/>
                    <a:pt x="48834" y="8120"/>
                  </a:cubicBezTo>
                  <a:cubicBezTo>
                    <a:pt x="54034" y="13320"/>
                    <a:pt x="56955" y="20372"/>
                    <a:pt x="56955" y="27725"/>
                  </a:cubicBezTo>
                  <a:lnTo>
                    <a:pt x="56955" y="27725"/>
                  </a:lnTo>
                  <a:cubicBezTo>
                    <a:pt x="56955" y="43037"/>
                    <a:pt x="44542" y="55449"/>
                    <a:pt x="29230" y="55449"/>
                  </a:cubicBezTo>
                  <a:lnTo>
                    <a:pt x="27725" y="55449"/>
                  </a:lnTo>
                  <a:cubicBezTo>
                    <a:pt x="20372" y="55449"/>
                    <a:pt x="13320" y="52528"/>
                    <a:pt x="8120" y="47329"/>
                  </a:cubicBezTo>
                  <a:cubicBezTo>
                    <a:pt x="2921" y="42130"/>
                    <a:pt x="0" y="35078"/>
                    <a:pt x="0" y="27725"/>
                  </a:cubicBezTo>
                  <a:lnTo>
                    <a:pt x="0" y="27725"/>
                  </a:lnTo>
                  <a:cubicBezTo>
                    <a:pt x="0" y="20372"/>
                    <a:pt x="2921" y="13320"/>
                    <a:pt x="8120" y="8120"/>
                  </a:cubicBezTo>
                  <a:cubicBezTo>
                    <a:pt x="13320" y="2921"/>
                    <a:pt x="20372" y="0"/>
                    <a:pt x="27725" y="0"/>
                  </a:cubicBezTo>
                  <a:close/>
                </a:path>
              </a:pathLst>
            </a:custGeom>
            <a:solidFill>
              <a:srgbClr val="A8874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56955" cy="93549"/>
            </a:xfrm>
            <a:prstGeom prst="rect">
              <a:avLst/>
            </a:prstGeom>
          </p:spPr>
          <p:txBody>
            <a:bodyPr anchor="ctr" rtlCol="false" tIns="248648" lIns="248648" bIns="248648" rIns="248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349636" y="3498991"/>
            <a:ext cx="353238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Más familias con mascotas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06295" y="4838151"/>
            <a:ext cx="353238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Tendencia de humanización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1190625"/>
            <a:ext cx="10286718" cy="120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89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Análisis Externo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7277" y="2612009"/>
            <a:ext cx="3158553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Oportunidades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284625" y="6158879"/>
            <a:ext cx="357573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Digitalización del sector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06295" y="7436181"/>
            <a:ext cx="357573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Servicios complementarios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629429" y="3498991"/>
            <a:ext cx="320079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Competencia creciente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07758" y="4790302"/>
            <a:ext cx="320079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Inflación y menor gasto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215658" y="2612009"/>
            <a:ext cx="2455644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Amenazas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07758" y="6158879"/>
            <a:ext cx="324413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Expectativas de rapidez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60614" y="7644778"/>
            <a:ext cx="3244135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Riesgo tecnológico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06031" y="3680918"/>
            <a:ext cx="16096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25550" y="5038725"/>
            <a:ext cx="16096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65791" y="6320859"/>
            <a:ext cx="24144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25550" y="7650493"/>
            <a:ext cx="26637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4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663075" y="3680918"/>
            <a:ext cx="16096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624171" y="5020078"/>
            <a:ext cx="24144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624171" y="6320859"/>
            <a:ext cx="24144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599826" y="7660018"/>
            <a:ext cx="28745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FFFFEF"/>
                </a:solidFill>
                <a:latin typeface="More Sugar"/>
                <a:ea typeface="More Sugar"/>
                <a:cs typeface="More Sugar"/>
                <a:sym typeface="More Sugar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2701" y="8772898"/>
            <a:ext cx="1404958" cy="955371"/>
          </a:xfrm>
          <a:custGeom>
            <a:avLst/>
            <a:gdLst/>
            <a:ahLst/>
            <a:cxnLst/>
            <a:rect r="r" b="b" t="t" l="l"/>
            <a:pathLst>
              <a:path h="955371" w="1404958">
                <a:moveTo>
                  <a:pt x="0" y="0"/>
                </a:moveTo>
                <a:lnTo>
                  <a:pt x="1404958" y="0"/>
                </a:lnTo>
                <a:lnTo>
                  <a:pt x="1404958" y="955372"/>
                </a:lnTo>
                <a:lnTo>
                  <a:pt x="0" y="95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1907" y="962188"/>
            <a:ext cx="9589041" cy="7810710"/>
          </a:xfrm>
          <a:custGeom>
            <a:avLst/>
            <a:gdLst/>
            <a:ahLst/>
            <a:cxnLst/>
            <a:rect r="r" b="b" t="t" l="l"/>
            <a:pathLst>
              <a:path h="7810710" w="9589041">
                <a:moveTo>
                  <a:pt x="0" y="0"/>
                </a:moveTo>
                <a:lnTo>
                  <a:pt x="9589042" y="0"/>
                </a:lnTo>
                <a:lnTo>
                  <a:pt x="9589042" y="7810710"/>
                </a:lnTo>
                <a:lnTo>
                  <a:pt x="0" y="781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4983" y="8477623"/>
            <a:ext cx="3521287" cy="3521287"/>
          </a:xfrm>
          <a:custGeom>
            <a:avLst/>
            <a:gdLst/>
            <a:ahLst/>
            <a:cxnLst/>
            <a:rect r="r" b="b" t="t" l="l"/>
            <a:pathLst>
              <a:path h="3521287" w="3521287">
                <a:moveTo>
                  <a:pt x="0" y="0"/>
                </a:moveTo>
                <a:lnTo>
                  <a:pt x="3521287" y="0"/>
                </a:lnTo>
                <a:lnTo>
                  <a:pt x="3521287" y="3521287"/>
                </a:lnTo>
                <a:lnTo>
                  <a:pt x="0" y="3521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0106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79429" y="1028700"/>
            <a:ext cx="2679871" cy="5128939"/>
            <a:chOff x="0" y="0"/>
            <a:chExt cx="5308600" cy="1016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47650" y="271780"/>
              <a:ext cx="4812030" cy="9627870"/>
            </a:xfrm>
            <a:custGeom>
              <a:avLst/>
              <a:gdLst/>
              <a:ahLst/>
              <a:cxnLst/>
              <a:rect r="r" b="b" t="t" l="l"/>
              <a:pathLst>
                <a:path h="9627870" w="4812030">
                  <a:moveTo>
                    <a:pt x="4812030" y="9627870"/>
                  </a:moveTo>
                  <a:lnTo>
                    <a:pt x="0" y="9627870"/>
                  </a:lnTo>
                  <a:lnTo>
                    <a:pt x="0" y="0"/>
                  </a:lnTo>
                  <a:lnTo>
                    <a:pt x="4812030" y="0"/>
                  </a:lnTo>
                  <a:lnTo>
                    <a:pt x="4812030" y="9627870"/>
                  </a:lnTo>
                  <a:close/>
                </a:path>
              </a:pathLst>
            </a:custGeom>
            <a:blipFill>
              <a:blip r:embed="rId10"/>
              <a:stretch>
                <a:fillRect l="-148721" t="0" r="-5158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08600" cy="10160000"/>
            </a:xfrm>
            <a:custGeom>
              <a:avLst/>
              <a:gdLst/>
              <a:ahLst/>
              <a:cxnLst/>
              <a:rect r="r" b="b" t="t" l="l"/>
              <a:pathLst>
                <a:path h="10160000" w="5308600">
                  <a:moveTo>
                    <a:pt x="5308600" y="10160000"/>
                  </a:moveTo>
                  <a:lnTo>
                    <a:pt x="0" y="10160000"/>
                  </a:lnTo>
                  <a:lnTo>
                    <a:pt x="0" y="0"/>
                  </a:lnTo>
                  <a:lnTo>
                    <a:pt x="5308600" y="0"/>
                  </a:lnTo>
                  <a:lnTo>
                    <a:pt x="5308600" y="10160000"/>
                  </a:lnTo>
                  <a:close/>
                </a:path>
              </a:pathLst>
            </a:custGeom>
            <a:blipFill>
              <a:blip r:embed="rId11"/>
              <a:stretch>
                <a:fillRect l="-39" t="0" r="-39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287899" y="4314642"/>
            <a:ext cx="2583062" cy="4943658"/>
            <a:chOff x="0" y="0"/>
            <a:chExt cx="5308600" cy="1016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47650" y="271780"/>
              <a:ext cx="4812030" cy="9627870"/>
            </a:xfrm>
            <a:custGeom>
              <a:avLst/>
              <a:gdLst/>
              <a:ahLst/>
              <a:cxnLst/>
              <a:rect r="r" b="b" t="t" l="l"/>
              <a:pathLst>
                <a:path h="9627870" w="4812030">
                  <a:moveTo>
                    <a:pt x="4812030" y="9627870"/>
                  </a:moveTo>
                  <a:lnTo>
                    <a:pt x="0" y="9627870"/>
                  </a:lnTo>
                  <a:lnTo>
                    <a:pt x="0" y="0"/>
                  </a:lnTo>
                  <a:lnTo>
                    <a:pt x="4812030" y="0"/>
                  </a:lnTo>
                  <a:lnTo>
                    <a:pt x="4812030" y="9627870"/>
                  </a:lnTo>
                  <a:close/>
                </a:path>
              </a:pathLst>
            </a:custGeom>
            <a:blipFill>
              <a:blip r:embed="rId12"/>
              <a:stretch>
                <a:fillRect l="-51909" t="0" r="-2861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08600" cy="10160000"/>
            </a:xfrm>
            <a:custGeom>
              <a:avLst/>
              <a:gdLst/>
              <a:ahLst/>
              <a:cxnLst/>
              <a:rect r="r" b="b" t="t" l="l"/>
              <a:pathLst>
                <a:path h="10160000" w="5308600">
                  <a:moveTo>
                    <a:pt x="5308600" y="10160000"/>
                  </a:moveTo>
                  <a:lnTo>
                    <a:pt x="0" y="10160000"/>
                  </a:lnTo>
                  <a:lnTo>
                    <a:pt x="0" y="0"/>
                  </a:lnTo>
                  <a:lnTo>
                    <a:pt x="5308600" y="0"/>
                  </a:lnTo>
                  <a:lnTo>
                    <a:pt x="5308600" y="10160000"/>
                  </a:lnTo>
                  <a:close/>
                </a:path>
              </a:pathLst>
            </a:custGeom>
            <a:blipFill>
              <a:blip r:embed="rId11"/>
              <a:stretch>
                <a:fillRect l="-39" t="0" r="-39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7955" y="1648481"/>
            <a:ext cx="9543204" cy="120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89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Cadena de Valor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9629" y="3555069"/>
            <a:ext cx="6056390" cy="223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Redes sociales (educación + promociones). 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Página web informativa.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Reseñas positivas en Google.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Entregas rápidas y retiros en tienda.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07955" y="3040719"/>
            <a:ext cx="605648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Atracción de Clientes 🎯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9629" y="6852519"/>
            <a:ext cx="6056390" cy="184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Diagnóstico avanzado y urgencias 24/7.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Veterinarios titulados y trato amable.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Educación post-consulta.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Transparencia en atención.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7955" y="6339240"/>
            <a:ext cx="629796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Atención y Servicio Veterinario 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7659" y="6815490"/>
            <a:ext cx="4749676" cy="184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Inventario y fichas en Excel.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Presupuestos claros y flexibles.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Múltiples métodos de pago. 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Sin cargos ocultos.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49002" y="6339240"/>
            <a:ext cx="331633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Ventas 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87659" y="3572525"/>
            <a:ext cx="5154249" cy="184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Plazos de entrega claros.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Ofertas en despachos según zona.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Boletas físicas y digitales.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Retiro en tienda con cédula.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49002" y="3040719"/>
            <a:ext cx="605648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Entregas y Facturación 📦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9881">
            <a:off x="443423" y="6961904"/>
            <a:ext cx="4285174" cy="4285174"/>
          </a:xfrm>
          <a:custGeom>
            <a:avLst/>
            <a:gdLst/>
            <a:ahLst/>
            <a:cxnLst/>
            <a:rect r="r" b="b" t="t" l="l"/>
            <a:pathLst>
              <a:path h="4285174" w="4285174">
                <a:moveTo>
                  <a:pt x="0" y="0"/>
                </a:moveTo>
                <a:lnTo>
                  <a:pt x="4285174" y="0"/>
                </a:lnTo>
                <a:lnTo>
                  <a:pt x="4285174" y="4285174"/>
                </a:lnTo>
                <a:lnTo>
                  <a:pt x="0" y="4285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09711" y="8551992"/>
            <a:ext cx="1624995" cy="1104997"/>
          </a:xfrm>
          <a:custGeom>
            <a:avLst/>
            <a:gdLst/>
            <a:ahLst/>
            <a:cxnLst/>
            <a:rect r="r" b="b" t="t" l="l"/>
            <a:pathLst>
              <a:path h="1104997" w="1624995">
                <a:moveTo>
                  <a:pt x="0" y="0"/>
                </a:moveTo>
                <a:lnTo>
                  <a:pt x="1624996" y="0"/>
                </a:lnTo>
                <a:lnTo>
                  <a:pt x="1624996" y="1104997"/>
                </a:lnTo>
                <a:lnTo>
                  <a:pt x="0" y="110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693614">
            <a:off x="15193348" y="2319009"/>
            <a:ext cx="1624995" cy="1104997"/>
          </a:xfrm>
          <a:custGeom>
            <a:avLst/>
            <a:gdLst/>
            <a:ahLst/>
            <a:cxnLst/>
            <a:rect r="r" b="b" t="t" l="l"/>
            <a:pathLst>
              <a:path h="1104997" w="1624995">
                <a:moveTo>
                  <a:pt x="0" y="0"/>
                </a:moveTo>
                <a:lnTo>
                  <a:pt x="1624996" y="0"/>
                </a:lnTo>
                <a:lnTo>
                  <a:pt x="1624996" y="1104996"/>
                </a:lnTo>
                <a:lnTo>
                  <a:pt x="0" y="1104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50957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60" y="0"/>
                </a:lnTo>
                <a:lnTo>
                  <a:pt x="6591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790683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6591359" y="0"/>
                </a:moveTo>
                <a:lnTo>
                  <a:pt x="0" y="0"/>
                </a:lnTo>
                <a:lnTo>
                  <a:pt x="0" y="4114800"/>
                </a:lnTo>
                <a:lnTo>
                  <a:pt x="6591359" y="4114800"/>
                </a:lnTo>
                <a:lnTo>
                  <a:pt x="65913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65366" y="6801896"/>
            <a:ext cx="7876140" cy="192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Respuestas tardías en situaciones imprevistas o consultas.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Dificultades para proporcionar tiempos de respuestas eficientes.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Atrasos en la gestión de algunas citas o consultas.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Falta de sistema centralizado para coordinación y organización interna.</a:t>
            </a: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01210" y="3374661"/>
            <a:ext cx="4313633" cy="4313633"/>
          </a:xfrm>
          <a:custGeom>
            <a:avLst/>
            <a:gdLst/>
            <a:ahLst/>
            <a:cxnLst/>
            <a:rect r="r" b="b" t="t" l="l"/>
            <a:pathLst>
              <a:path h="4313633" w="4313633">
                <a:moveTo>
                  <a:pt x="0" y="0"/>
                </a:moveTo>
                <a:lnTo>
                  <a:pt x="4313632" y="0"/>
                </a:lnTo>
                <a:lnTo>
                  <a:pt x="4313632" y="4313633"/>
                </a:lnTo>
                <a:lnTo>
                  <a:pt x="0" y="4313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179317"/>
            <a:ext cx="4529051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Análisis FODA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2267" y="3865367"/>
            <a:ext cx="3371662" cy="70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52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Amenazas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02273"/>
            <a:ext cx="5745229" cy="154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Competencia creciente en el área.</a:t>
            </a:r>
          </a:p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Altas expectativas de los clientes.</a:t>
            </a:r>
          </a:p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Riesgos a no adaptarse a nuevas tecnologías.</a:t>
            </a:r>
          </a:p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Posible pérdida de clientes.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02982" y="3865367"/>
            <a:ext cx="4796210" cy="70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2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Oportunidades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50533" y="4465699"/>
            <a:ext cx="6768348" cy="231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Más conciencia sobre bienestar animal y tenencia responsable.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Posibilidad de implementar nuevas tecnologías.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</a:t>
            </a: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ayor demanda de servicios premium y personalizados para mascotas.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Potencial para automatizar la gestión.</a:t>
            </a:r>
          </a:p>
          <a:p>
            <a:pPr algn="just">
              <a:lnSpc>
                <a:spcPts val="3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726636" y="8525903"/>
            <a:ext cx="4131435" cy="70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52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Debilidades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81725" y="1350767"/>
            <a:ext cx="3421257" cy="70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5200">
                <a:solidFill>
                  <a:srgbClr val="443024"/>
                </a:solidFill>
                <a:latin typeface="More Sugar"/>
                <a:ea typeface="More Sugar"/>
                <a:cs typeface="More Sugar"/>
                <a:sym typeface="More Sugar"/>
              </a:rPr>
              <a:t>Fortalezas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49667" y="1853688"/>
            <a:ext cx="5707537" cy="192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Compromiso con el bienestar y la salud.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Misión clara.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Atención cercana y personalizada.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868475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Equipo con vocación y disposición a mejora continua.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8439" y="8167361"/>
            <a:ext cx="3752497" cy="3752497"/>
          </a:xfrm>
          <a:custGeom>
            <a:avLst/>
            <a:gdLst/>
            <a:ahLst/>
            <a:cxnLst/>
            <a:rect r="r" b="b" t="t" l="l"/>
            <a:pathLst>
              <a:path h="3752497" w="3752497">
                <a:moveTo>
                  <a:pt x="0" y="0"/>
                </a:moveTo>
                <a:lnTo>
                  <a:pt x="3752498" y="0"/>
                </a:lnTo>
                <a:lnTo>
                  <a:pt x="3752498" y="3752497"/>
                </a:lnTo>
                <a:lnTo>
                  <a:pt x="0" y="375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53689" y="-809191"/>
            <a:ext cx="3752497" cy="3752497"/>
          </a:xfrm>
          <a:custGeom>
            <a:avLst/>
            <a:gdLst/>
            <a:ahLst/>
            <a:cxnLst/>
            <a:rect r="r" b="b" t="t" l="l"/>
            <a:pathLst>
              <a:path h="3752497" w="3752497">
                <a:moveTo>
                  <a:pt x="0" y="0"/>
                </a:moveTo>
                <a:lnTo>
                  <a:pt x="3752497" y="0"/>
                </a:lnTo>
                <a:lnTo>
                  <a:pt x="3752497" y="3752498"/>
                </a:lnTo>
                <a:lnTo>
                  <a:pt x="0" y="375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48658">
            <a:off x="8504489" y="2137860"/>
            <a:ext cx="1648970" cy="1121300"/>
          </a:xfrm>
          <a:custGeom>
            <a:avLst/>
            <a:gdLst/>
            <a:ahLst/>
            <a:cxnLst/>
            <a:rect r="r" b="b" t="t" l="l"/>
            <a:pathLst>
              <a:path h="1121300" w="1648970">
                <a:moveTo>
                  <a:pt x="0" y="0"/>
                </a:moveTo>
                <a:lnTo>
                  <a:pt x="1648971" y="0"/>
                </a:lnTo>
                <a:lnTo>
                  <a:pt x="1648971" y="1121300"/>
                </a:lnTo>
                <a:lnTo>
                  <a:pt x="0" y="112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242597">
            <a:off x="16661972" y="8831617"/>
            <a:ext cx="1648970" cy="1121300"/>
          </a:xfrm>
          <a:custGeom>
            <a:avLst/>
            <a:gdLst/>
            <a:ahLst/>
            <a:cxnLst/>
            <a:rect r="r" b="b" t="t" l="l"/>
            <a:pathLst>
              <a:path h="1121300" w="1648970">
                <a:moveTo>
                  <a:pt x="0" y="0"/>
                </a:moveTo>
                <a:lnTo>
                  <a:pt x="1648970" y="0"/>
                </a:lnTo>
                <a:lnTo>
                  <a:pt x="1648970" y="1121300"/>
                </a:lnTo>
                <a:lnTo>
                  <a:pt x="0" y="112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516598">
            <a:off x="869775" y="8799189"/>
            <a:ext cx="1648970" cy="1121300"/>
          </a:xfrm>
          <a:custGeom>
            <a:avLst/>
            <a:gdLst/>
            <a:ahLst/>
            <a:cxnLst/>
            <a:rect r="r" b="b" t="t" l="l"/>
            <a:pathLst>
              <a:path h="1121300" w="1648970">
                <a:moveTo>
                  <a:pt x="0" y="0"/>
                </a:moveTo>
                <a:lnTo>
                  <a:pt x="1648970" y="0"/>
                </a:lnTo>
                <a:lnTo>
                  <a:pt x="1648970" y="1121300"/>
                </a:lnTo>
                <a:lnTo>
                  <a:pt x="0" y="112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20106" y="-2667210"/>
            <a:ext cx="6591359" cy="4114800"/>
          </a:xfrm>
          <a:custGeom>
            <a:avLst/>
            <a:gdLst/>
            <a:ahLst/>
            <a:cxnLst/>
            <a:rect r="r" b="b" t="t" l="l"/>
            <a:pathLst>
              <a:path h="4114800" w="6591359">
                <a:moveTo>
                  <a:pt x="0" y="0"/>
                </a:moveTo>
                <a:lnTo>
                  <a:pt x="6591359" y="0"/>
                </a:lnTo>
                <a:lnTo>
                  <a:pt x="6591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16275" y="3700705"/>
            <a:ext cx="8197687" cy="3028454"/>
          </a:xfrm>
          <a:custGeom>
            <a:avLst/>
            <a:gdLst/>
            <a:ahLst/>
            <a:cxnLst/>
            <a:rect r="r" b="b" t="t" l="l"/>
            <a:pathLst>
              <a:path h="3028454" w="8197687">
                <a:moveTo>
                  <a:pt x="0" y="0"/>
                </a:moveTo>
                <a:lnTo>
                  <a:pt x="8197687" y="0"/>
                </a:lnTo>
                <a:lnTo>
                  <a:pt x="8197687" y="3028454"/>
                </a:lnTo>
                <a:lnTo>
                  <a:pt x="0" y="3028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8" t="-2259" r="-737" b="0"/>
            </a:stretch>
          </a:blipFill>
          <a:ln w="28575" cap="rnd">
            <a:solidFill>
              <a:srgbClr val="9B7D40"/>
            </a:solidFill>
            <a:prstDash val="sysDot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14110" y="3700705"/>
            <a:ext cx="6192781" cy="3028454"/>
          </a:xfrm>
          <a:custGeom>
            <a:avLst/>
            <a:gdLst/>
            <a:ahLst/>
            <a:cxnLst/>
            <a:rect r="r" b="b" t="t" l="l"/>
            <a:pathLst>
              <a:path h="3028454" w="6192781">
                <a:moveTo>
                  <a:pt x="0" y="0"/>
                </a:moveTo>
                <a:lnTo>
                  <a:pt x="6192781" y="0"/>
                </a:lnTo>
                <a:lnTo>
                  <a:pt x="6192781" y="3028454"/>
                </a:lnTo>
                <a:lnTo>
                  <a:pt x="0" y="30284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19" t="-2750" r="-3768" b="-3459"/>
            </a:stretch>
          </a:blipFill>
          <a:ln w="28575" cap="rnd">
            <a:solidFill>
              <a:srgbClr val="9B7D40"/>
            </a:solidFill>
            <a:prstDash val="sysDot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00757" y="727410"/>
            <a:ext cx="2903624" cy="3098125"/>
          </a:xfrm>
          <a:custGeom>
            <a:avLst/>
            <a:gdLst/>
            <a:ahLst/>
            <a:cxnLst/>
            <a:rect r="r" b="b" t="t" l="l"/>
            <a:pathLst>
              <a:path h="3098125" w="2903624">
                <a:moveTo>
                  <a:pt x="0" y="0"/>
                </a:moveTo>
                <a:lnTo>
                  <a:pt x="2903623" y="0"/>
                </a:lnTo>
                <a:lnTo>
                  <a:pt x="2903623" y="3098124"/>
                </a:lnTo>
                <a:lnTo>
                  <a:pt x="0" y="3098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190625"/>
            <a:ext cx="9488800" cy="233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8999">
                <a:solidFill>
                  <a:srgbClr val="9B7D40"/>
                </a:solidFill>
                <a:latin typeface="More Sugar"/>
                <a:ea typeface="More Sugar"/>
                <a:cs typeface="More Sugar"/>
                <a:sym typeface="More Sugar"/>
              </a:rPr>
              <a:t>Levantamiento de Procesos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72034"/>
            <a:ext cx="6278191" cy="168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0"/>
              </a:lnSpc>
              <a:spcBef>
                <a:spcPct val="0"/>
              </a:spcBef>
            </a:pPr>
            <a:r>
              <a:rPr lang="en-US" sz="2233">
                <a:solidFill>
                  <a:srgbClr val="9B7D4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El modelo fue desarrollado por nuestro equipo con el fin de mejorar la eficiencia operativa y optimizar la experiencia de los clientes, mostrando de manera comprensible quién hace qué y en qué momento.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25599" y="6872034"/>
            <a:ext cx="8288363" cy="168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0"/>
              </a:lnSpc>
              <a:spcBef>
                <a:spcPct val="0"/>
              </a:spcBef>
            </a:pPr>
            <a:r>
              <a:rPr lang="en-US" sz="2233">
                <a:solidFill>
                  <a:srgbClr val="9B7D4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</a:t>
            </a:r>
            <a:r>
              <a:rPr lang="en-US" sz="2233">
                <a:solidFill>
                  <a:srgbClr val="9B7D40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emos representado el proceso de atención en la clínica utilizando BPMN (Business Process Modeling Notation), una herramienta gráfica que permite visualizar de forma clara y ordenada cada etapa del flujo de trabajo.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DAGl3QajF28</dc:identifier>
  <dcterms:modified xsi:type="dcterms:W3CDTF">2011-08-01T06:04:30Z</dcterms:modified>
  <cp:revision>1</cp:revision>
  <dc:title>Sistema de Gestión Médica y Administrativa para Club Entre Patitas</dc:title>
</cp:coreProperties>
</file>